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12192000" cy="6858000"/>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425FF0-C8D5-B702-F21A-E5B974006033}" v="4" dt="2026-09-02T10:07:34.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hada Khatun" userId="S::jkhatun17.211@bgfi.org.uk::a0bd9fcb-91a1-421e-a8d2-1a0747eb70c9" providerId="AD" clId="Web-{11425FF0-C8D5-B702-F21A-E5B974006033}"/>
    <pc:docChg chg="modSld">
      <pc:chgData name="Jahada Khatun" userId="S::jkhatun17.211@bgfi.org.uk::a0bd9fcb-91a1-421e-a8d2-1a0747eb70c9" providerId="AD" clId="Web-{11425FF0-C8D5-B702-F21A-E5B974006033}" dt="2026-09-02T10:07:34.769" v="3" actId="20577"/>
      <pc:docMkLst>
        <pc:docMk/>
      </pc:docMkLst>
      <pc:sldChg chg="modSp">
        <pc:chgData name="Jahada Khatun" userId="S::jkhatun17.211@bgfi.org.uk::a0bd9fcb-91a1-421e-a8d2-1a0747eb70c9" providerId="AD" clId="Web-{11425FF0-C8D5-B702-F21A-E5B974006033}" dt="2026-09-02T10:07:34.769" v="3" actId="20577"/>
        <pc:sldMkLst>
          <pc:docMk/>
          <pc:sldMk cId="109857222" sldId="256"/>
        </pc:sldMkLst>
        <pc:spChg chg="mod">
          <ac:chgData name="Jahada Khatun" userId="S::jkhatun17.211@bgfi.org.uk::a0bd9fcb-91a1-421e-a8d2-1a0747eb70c9" providerId="AD" clId="Web-{11425FF0-C8D5-B702-F21A-E5B974006033}" dt="2026-09-02T10:07:34.769" v="3" actId="20577"/>
          <ac:spMkLst>
            <pc:docMk/>
            <pc:sldMk cId="109857222" sldId="256"/>
            <ac:spMk id="4" creationId="{7FACCCF2-7E62-004D-97FD-837746663B5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9/2/2026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9/2/2026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9/2/2026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9/2/2026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9/2/2026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9/2/2026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mamalisa.com/?t=hes&amp;p=1340" TargetMode="External"/><Relationship Id="rId3" Type="http://schemas.openxmlformats.org/officeDocument/2006/relationships/hyperlink" Target="https://www.mamalisa.com/?t=es&amp;p=90&amp;c=23" TargetMode="External"/><Relationship Id="rId7" Type="http://schemas.openxmlformats.org/officeDocument/2006/relationships/hyperlink" Target="https://www.mamalisa.com/?t=es&amp;p=1179&amp;c=23" TargetMode="External"/><Relationship Id="rId2" Type="http://schemas.openxmlformats.org/officeDocument/2006/relationships/hyperlink" Target="https://www.mamalisa.com/?t=hes&amp;p=783" TargetMode="External"/><Relationship Id="rId1" Type="http://schemas.openxmlformats.org/officeDocument/2006/relationships/slideLayout" Target="../slideLayouts/slideLayout1.xml"/><Relationship Id="rId6" Type="http://schemas.openxmlformats.org/officeDocument/2006/relationships/hyperlink" Target="https://www.mamalisa.com/?t=es&amp;p=793&amp;c=116" TargetMode="External"/><Relationship Id="rId11" Type="http://schemas.openxmlformats.org/officeDocument/2006/relationships/hyperlink" Target="http://en.wikipedia.org/wiki/I%27m_a_Little_Teapot" TargetMode="External"/><Relationship Id="rId5" Type="http://schemas.openxmlformats.org/officeDocument/2006/relationships/hyperlink" Target="https://www.mamalisa.com/?t=hes&amp;p=1331" TargetMode="External"/><Relationship Id="rId10" Type="http://schemas.openxmlformats.org/officeDocument/2006/relationships/hyperlink" Target="https://www.mamalisa.com/?t=es&amp;p=1456&amp;c=116" TargetMode="External"/><Relationship Id="rId4" Type="http://schemas.openxmlformats.org/officeDocument/2006/relationships/hyperlink" Target="https://www.mamalisa.com/?t=es&amp;p=1771&amp;c=116" TargetMode="External"/><Relationship Id="rId9" Type="http://schemas.openxmlformats.org/officeDocument/2006/relationships/hyperlink" Target="https://www.mamalisa.com/?t=es&amp;p=129&amp;c=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FACCCF2-7E62-004D-97FD-837746663B53}"/>
              </a:ext>
            </a:extLst>
          </p:cNvPr>
          <p:cNvSpPr/>
          <p:nvPr/>
        </p:nvSpPr>
        <p:spPr>
          <a:xfrm>
            <a:off x="4450808" y="2749888"/>
            <a:ext cx="3537009" cy="153903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dirty="0">
                <a:solidFill>
                  <a:schemeClr val="tx1"/>
                </a:solidFill>
                <a:latin typeface="SassoonCRInfant"/>
                <a:ea typeface="SassoonCRInfant"/>
                <a:cs typeface="SassoonCRInfant"/>
              </a:rPr>
              <a:t>Early Years Weekly Plan</a:t>
            </a:r>
          </a:p>
          <a:p>
            <a:pPr algn="ctr"/>
            <a:r>
              <a:rPr lang="en-US" sz="1600">
                <a:solidFill>
                  <a:schemeClr val="tx1"/>
                </a:solidFill>
                <a:latin typeface="SassoonCRInfant"/>
                <a:ea typeface="SassoonCRInfant"/>
                <a:cs typeface="SassoonCRInfant"/>
              </a:rPr>
              <a:t>WB: 07.09.26</a:t>
            </a:r>
          </a:p>
          <a:p>
            <a:pPr algn="ctr"/>
            <a:r>
              <a:rPr lang="en-US" sz="1600" i="1" u="sng" dirty="0">
                <a:solidFill>
                  <a:schemeClr val="tx1"/>
                </a:solidFill>
                <a:latin typeface="SassoonCRInfant"/>
                <a:ea typeface="SassoonCRInfant"/>
                <a:cs typeface="SassoonCRInfant"/>
              </a:rPr>
              <a:t>Topic: Ourselves</a:t>
            </a:r>
          </a:p>
          <a:p>
            <a:pPr algn="ctr"/>
            <a:r>
              <a:rPr lang="en-US" sz="1600" dirty="0">
                <a:solidFill>
                  <a:schemeClr val="tx1"/>
                </a:solidFill>
                <a:latin typeface="SassoonCRInfant"/>
                <a:ea typeface="SassoonCRInfant"/>
                <a:cs typeface="SassoonCRInfant"/>
              </a:rPr>
              <a:t>Nursery Rhymes</a:t>
            </a:r>
            <a:endParaRPr lang="en-US" sz="1600" dirty="0">
              <a:solidFill>
                <a:schemeClr val="tx1"/>
              </a:solidFill>
            </a:endParaRPr>
          </a:p>
        </p:txBody>
      </p:sp>
      <p:sp>
        <p:nvSpPr>
          <p:cNvPr id="5" name="Rectangle 4">
            <a:extLst>
              <a:ext uri="{FF2B5EF4-FFF2-40B4-BE49-F238E27FC236}">
                <a16:creationId xmlns:a16="http://schemas.microsoft.com/office/drawing/2014/main" id="{C362098E-5C75-5E5C-43A0-256B6EB57632}"/>
              </a:ext>
            </a:extLst>
          </p:cNvPr>
          <p:cNvSpPr/>
          <p:nvPr/>
        </p:nvSpPr>
        <p:spPr>
          <a:xfrm>
            <a:off x="709807" y="720246"/>
            <a:ext cx="2912301" cy="242620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800" b="1" dirty="0">
                <a:solidFill>
                  <a:schemeClr val="tx1"/>
                </a:solidFill>
                <a:latin typeface="SassoonCRInfant"/>
                <a:ea typeface="SassoonCRInfant"/>
                <a:cs typeface="SassoonCRInfant"/>
              </a:rPr>
              <a:t>PSED</a:t>
            </a:r>
          </a:p>
          <a:p>
            <a:r>
              <a:rPr lang="en-US" sz="1100" dirty="0">
                <a:solidFill>
                  <a:schemeClr val="tx1"/>
                </a:solidFill>
                <a:latin typeface="SassoonCRInfant"/>
                <a:ea typeface="SassoonCRInfant"/>
                <a:cs typeface="SassoonCRInfant"/>
              </a:rPr>
              <a:t>This week the children will begin circle time.</a:t>
            </a:r>
          </a:p>
          <a:p>
            <a:r>
              <a:rPr lang="en-US" sz="1100" dirty="0">
                <a:solidFill>
                  <a:schemeClr val="tx1"/>
                </a:solidFill>
                <a:latin typeface="SassoonCRInfant"/>
                <a:ea typeface="SassoonCRInfant"/>
                <a:cs typeface="SassoonCRInfant"/>
              </a:rPr>
              <a:t>They will be taught how to calm themselves ready to take part. </a:t>
            </a:r>
          </a:p>
          <a:p>
            <a:r>
              <a:rPr lang="en-US" sz="1100" dirty="0">
                <a:solidFill>
                  <a:schemeClr val="tx1"/>
                </a:solidFill>
                <a:latin typeface="SassoonCRInfant"/>
                <a:ea typeface="SassoonCRInfant"/>
                <a:cs typeface="SassoonCRInfant"/>
              </a:rPr>
              <a:t>They will then begin learning each other’s names.</a:t>
            </a:r>
          </a:p>
          <a:p>
            <a:r>
              <a:rPr lang="en-US" sz="1100" dirty="0">
                <a:solidFill>
                  <a:schemeClr val="tx1"/>
                </a:solidFill>
                <a:latin typeface="SassoonCRInfant"/>
                <a:ea typeface="SassoonCRInfant"/>
                <a:cs typeface="SassoonCRInfant"/>
              </a:rPr>
              <a:t>They will then look at some toys and talk to their </a:t>
            </a:r>
            <a:r>
              <a:rPr lang="en-US" sz="1100" err="1">
                <a:solidFill>
                  <a:schemeClr val="tx1"/>
                </a:solidFill>
                <a:latin typeface="SassoonCRInfant"/>
                <a:ea typeface="SassoonCRInfant"/>
                <a:cs typeface="SassoonCRInfant"/>
              </a:rPr>
              <a:t>neighbour</a:t>
            </a:r>
            <a:r>
              <a:rPr lang="en-US" sz="1100" dirty="0">
                <a:solidFill>
                  <a:schemeClr val="tx1"/>
                </a:solidFill>
                <a:latin typeface="SassoonCRInfant"/>
                <a:ea typeface="SassoonCRInfant"/>
                <a:cs typeface="SassoonCRInfant"/>
              </a:rPr>
              <a:t> about the ones they like and why. </a:t>
            </a:r>
          </a:p>
          <a:p>
            <a:r>
              <a:rPr lang="en-US" sz="1100" dirty="0">
                <a:solidFill>
                  <a:schemeClr val="tx1"/>
                </a:solidFill>
                <a:latin typeface="SassoonCRInfant"/>
                <a:ea typeface="SassoonCRInfant"/>
                <a:cs typeface="SassoonCRInfant"/>
              </a:rPr>
              <a:t>They will then think about how just like the toys we are all different. And that we are UNIQUE (check But they are the same because… they are all members of (school name and class name). </a:t>
            </a:r>
            <a:endParaRPr lang="en-US" sz="1100" dirty="0">
              <a:solidFill>
                <a:schemeClr val="tx1"/>
              </a:solidFill>
            </a:endParaRPr>
          </a:p>
        </p:txBody>
      </p:sp>
      <p:sp>
        <p:nvSpPr>
          <p:cNvPr id="6" name="Rectangle 5">
            <a:extLst>
              <a:ext uri="{FF2B5EF4-FFF2-40B4-BE49-F238E27FC236}">
                <a16:creationId xmlns:a16="http://schemas.microsoft.com/office/drawing/2014/main" id="{B3CB8B8E-496B-FBCD-87C3-5413A7E2A857}"/>
              </a:ext>
            </a:extLst>
          </p:cNvPr>
          <p:cNvSpPr/>
          <p:nvPr/>
        </p:nvSpPr>
        <p:spPr>
          <a:xfrm>
            <a:off x="3799117" y="720245"/>
            <a:ext cx="4520249" cy="1832107"/>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400" b="1" dirty="0">
              <a:solidFill>
                <a:schemeClr val="tx1"/>
              </a:solidFill>
              <a:latin typeface="SassoonCRInfant"/>
              <a:ea typeface="SassoonCRInfant"/>
              <a:cs typeface="SassoonCRInfant"/>
            </a:endParaRPr>
          </a:p>
          <a:p>
            <a:pPr algn="ctr"/>
            <a:r>
              <a:rPr lang="en-US" sz="1400" b="1" dirty="0">
                <a:solidFill>
                  <a:schemeClr val="tx1"/>
                </a:solidFill>
                <a:latin typeface="SassoonCRInfant"/>
                <a:ea typeface="SassoonCRInfant"/>
                <a:cs typeface="SassoonCRInfant"/>
              </a:rPr>
              <a:t>UW</a:t>
            </a:r>
            <a:endParaRPr lang="en-US" dirty="0">
              <a:solidFill>
                <a:schemeClr val="tx1"/>
              </a:solidFill>
            </a:endParaRPr>
          </a:p>
          <a:p>
            <a:r>
              <a:rPr lang="en-US" sz="1400" dirty="0">
                <a:solidFill>
                  <a:schemeClr val="tx1"/>
                </a:solidFill>
                <a:latin typeface="SassoonCRInfant"/>
                <a:ea typeface="SassoonCRInfant"/>
                <a:cs typeface="SassoonCRInfant"/>
              </a:rPr>
              <a:t>This week the children will begin to look at and talk about who is in their family.</a:t>
            </a:r>
          </a:p>
          <a:p>
            <a:r>
              <a:rPr lang="en-US" sz="1400" dirty="0">
                <a:solidFill>
                  <a:schemeClr val="tx1"/>
                </a:solidFill>
                <a:latin typeface="SassoonCRInfant"/>
                <a:ea typeface="SassoonCRInfant"/>
                <a:cs typeface="SassoonCRInfant"/>
              </a:rPr>
              <a:t>They will talk about them and draw them.</a:t>
            </a:r>
          </a:p>
          <a:p>
            <a:r>
              <a:rPr lang="en-US" sz="1400" dirty="0">
                <a:solidFill>
                  <a:schemeClr val="tx1"/>
                </a:solidFill>
                <a:latin typeface="SassoonCRInfant"/>
                <a:ea typeface="SassoonCRInfant"/>
                <a:cs typeface="SassoonCRInfant"/>
              </a:rPr>
              <a:t>They will begin to talk about their homes – what type of home they live in and what it looks like. </a:t>
            </a:r>
          </a:p>
          <a:p>
            <a:r>
              <a:rPr lang="en-US" sz="1400" dirty="0">
                <a:solidFill>
                  <a:schemeClr val="tx1"/>
                </a:solidFill>
                <a:latin typeface="SassoonCRInfant"/>
                <a:ea typeface="SassoonCRInfant"/>
                <a:cs typeface="SassoonCRInfant"/>
              </a:rPr>
              <a:t> Science Matrices- seasonal walks within nursery environment (settling new </a:t>
            </a:r>
            <a:r>
              <a:rPr lang="en-US" sz="1400" err="1">
                <a:solidFill>
                  <a:schemeClr val="tx1"/>
                </a:solidFill>
                <a:latin typeface="SassoonCRInfant"/>
                <a:ea typeface="SassoonCRInfant"/>
                <a:cs typeface="SassoonCRInfant"/>
              </a:rPr>
              <a:t>chn</a:t>
            </a:r>
            <a:r>
              <a:rPr lang="en-US" sz="1400" dirty="0">
                <a:solidFill>
                  <a:schemeClr val="tx1"/>
                </a:solidFill>
                <a:latin typeface="SassoonCRInfant"/>
                <a:ea typeface="SassoonCRInfant"/>
                <a:cs typeface="SassoonCRInfant"/>
              </a:rPr>
              <a:t>)</a:t>
            </a:r>
          </a:p>
          <a:p>
            <a:r>
              <a:rPr lang="en-US" sz="1050" dirty="0">
                <a:solidFill>
                  <a:srgbClr val="000000"/>
                </a:solidFill>
                <a:latin typeface="SassoonCRInfant"/>
                <a:ea typeface="SassoonCRInfant"/>
                <a:cs typeface="SassoonCRInfant"/>
              </a:rPr>
              <a:t> </a:t>
            </a:r>
            <a:endParaRPr lang="en-US" sz="1050" dirty="0"/>
          </a:p>
        </p:txBody>
      </p:sp>
      <p:sp>
        <p:nvSpPr>
          <p:cNvPr id="7" name="Rectangle 6">
            <a:extLst>
              <a:ext uri="{FF2B5EF4-FFF2-40B4-BE49-F238E27FC236}">
                <a16:creationId xmlns:a16="http://schemas.microsoft.com/office/drawing/2014/main" id="{5D010BFC-6DF1-85E6-3D5B-26F61F7FD512}"/>
              </a:ext>
            </a:extLst>
          </p:cNvPr>
          <p:cNvSpPr/>
          <p:nvPr/>
        </p:nvSpPr>
        <p:spPr>
          <a:xfrm>
            <a:off x="8579354" y="720245"/>
            <a:ext cx="2944589" cy="3530461"/>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dirty="0">
                <a:solidFill>
                  <a:schemeClr val="tx1"/>
                </a:solidFill>
                <a:latin typeface="SassoonCRInfant"/>
              </a:rPr>
              <a:t>EAD</a:t>
            </a:r>
            <a:endParaRPr lang="en-US" sz="1400">
              <a:solidFill>
                <a:schemeClr val="tx1"/>
              </a:solidFill>
            </a:endParaRPr>
          </a:p>
          <a:p>
            <a:pPr algn="ctr"/>
            <a:r>
              <a:rPr lang="en-US" sz="1400" dirty="0">
                <a:solidFill>
                  <a:schemeClr val="tx1"/>
                </a:solidFill>
                <a:latin typeface="SassoonCRInfant"/>
              </a:rPr>
              <a:t>The children will draw their families and themselves. </a:t>
            </a:r>
            <a:endParaRPr lang="en-US" sz="2000">
              <a:solidFill>
                <a:schemeClr val="tx1"/>
              </a:solidFill>
            </a:endParaRPr>
          </a:p>
          <a:p>
            <a:pPr algn="ctr"/>
            <a:r>
              <a:rPr lang="en-US" sz="1400" dirty="0">
                <a:solidFill>
                  <a:schemeClr val="tx1"/>
                </a:solidFill>
                <a:latin typeface="SassoonCRInfant"/>
              </a:rPr>
              <a:t>They will learn Nursery Rhymes:</a:t>
            </a:r>
            <a:endParaRPr lang="en-US" sz="2000">
              <a:solidFill>
                <a:schemeClr val="tx1"/>
              </a:solidFill>
            </a:endParaRPr>
          </a:p>
          <a:p>
            <a:pPr algn="ctr"/>
            <a:r>
              <a:rPr lang="en-US" sz="1400" dirty="0">
                <a:solidFill>
                  <a:schemeClr val="tx1"/>
                </a:solidFill>
                <a:latin typeface="SassoonCRInfant"/>
                <a:hlinkClick r:id="rId2">
                  <a:extLst>
                    <a:ext uri="{A12FA001-AC4F-418D-AE19-62706E023703}">
                      <ahyp:hlinkClr xmlns:ahyp="http://schemas.microsoft.com/office/drawing/2018/hyperlinkcolor" val="tx"/>
                    </a:ext>
                  </a:extLst>
                </a:hlinkClick>
              </a:rPr>
              <a:t>Twinkle Twinkle Little Star</a:t>
            </a:r>
            <a:r>
              <a:rPr lang="en-US" sz="1400" dirty="0">
                <a:solidFill>
                  <a:schemeClr val="tx1"/>
                </a:solidFill>
                <a:latin typeface="SassoonCRInfant"/>
              </a:rPr>
              <a:t>,</a:t>
            </a:r>
            <a:endParaRPr lang="en-US" sz="2000">
              <a:solidFill>
                <a:schemeClr val="tx1"/>
              </a:solidFill>
            </a:endParaRPr>
          </a:p>
          <a:p>
            <a:pPr algn="ctr"/>
            <a:r>
              <a:rPr lang="en-US" sz="1400" dirty="0">
                <a:solidFill>
                  <a:schemeClr val="tx1"/>
                </a:solidFill>
                <a:latin typeface="SassoonCRInfant"/>
                <a:hlinkClick r:id="rId3">
                  <a:extLst>
                    <a:ext uri="{A12FA001-AC4F-418D-AE19-62706E023703}">
                      <ahyp:hlinkClr xmlns:ahyp="http://schemas.microsoft.com/office/drawing/2018/hyperlinkcolor" val="tx"/>
                    </a:ext>
                  </a:extLst>
                </a:hlinkClick>
              </a:rPr>
              <a:t>Incey Wincey Spider</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4">
                  <a:extLst>
                    <a:ext uri="{A12FA001-AC4F-418D-AE19-62706E023703}">
                      <ahyp:hlinkClr xmlns:ahyp="http://schemas.microsoft.com/office/drawing/2018/hyperlinkcolor" val="tx"/>
                    </a:ext>
                  </a:extLst>
                </a:hlinkClick>
              </a:rPr>
              <a:t>Round And Round The Garden</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5">
                  <a:extLst>
                    <a:ext uri="{A12FA001-AC4F-418D-AE19-62706E023703}">
                      <ahyp:hlinkClr xmlns:ahyp="http://schemas.microsoft.com/office/drawing/2018/hyperlinkcolor" val="tx"/>
                    </a:ext>
                  </a:extLst>
                </a:hlinkClick>
              </a:rPr>
              <a:t>Baa Baa Black Sheep</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6">
                  <a:extLst>
                    <a:ext uri="{A12FA001-AC4F-418D-AE19-62706E023703}">
                      <ahyp:hlinkClr xmlns:ahyp="http://schemas.microsoft.com/office/drawing/2018/hyperlinkcolor" val="tx"/>
                    </a:ext>
                  </a:extLst>
                </a:hlinkClick>
              </a:rPr>
              <a:t>The Grand Old Duke Of York</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7">
                  <a:extLst>
                    <a:ext uri="{A12FA001-AC4F-418D-AE19-62706E023703}">
                      <ahyp:hlinkClr xmlns:ahyp="http://schemas.microsoft.com/office/drawing/2018/hyperlinkcolor" val="tx"/>
                    </a:ext>
                  </a:extLst>
                </a:hlinkClick>
              </a:rPr>
              <a:t>If You’re Happy And You Know It</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8">
                  <a:extLst>
                    <a:ext uri="{A12FA001-AC4F-418D-AE19-62706E023703}">
                      <ahyp:hlinkClr xmlns:ahyp="http://schemas.microsoft.com/office/drawing/2018/hyperlinkcolor" val="tx"/>
                    </a:ext>
                  </a:extLst>
                </a:hlinkClick>
              </a:rPr>
              <a:t>Humpty Dumpty</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9">
                  <a:extLst>
                    <a:ext uri="{A12FA001-AC4F-418D-AE19-62706E023703}">
                      <ahyp:hlinkClr xmlns:ahyp="http://schemas.microsoft.com/office/drawing/2018/hyperlinkcolor" val="tx"/>
                    </a:ext>
                  </a:extLst>
                </a:hlinkClick>
              </a:rPr>
              <a:t>This Little Piggy</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10">
                  <a:extLst>
                    <a:ext uri="{A12FA001-AC4F-418D-AE19-62706E023703}">
                      <ahyp:hlinkClr xmlns:ahyp="http://schemas.microsoft.com/office/drawing/2018/hyperlinkcolor" val="tx"/>
                    </a:ext>
                  </a:extLst>
                </a:hlinkClick>
              </a:rPr>
              <a:t>Ring A Ring A Roses</a:t>
            </a:r>
            <a:r>
              <a:rPr lang="en-US" sz="1400" dirty="0">
                <a:solidFill>
                  <a:schemeClr val="tx1"/>
                </a:solidFill>
                <a:latin typeface="SassoonCRInfant"/>
              </a:rPr>
              <a:t>, </a:t>
            </a:r>
            <a:endParaRPr lang="en-US" sz="2000">
              <a:solidFill>
                <a:schemeClr val="tx1"/>
              </a:solidFill>
            </a:endParaRPr>
          </a:p>
          <a:p>
            <a:pPr algn="ctr"/>
            <a:r>
              <a:rPr lang="en-US" sz="1400" dirty="0">
                <a:solidFill>
                  <a:schemeClr val="tx1"/>
                </a:solidFill>
                <a:latin typeface="SassoonCRInfant"/>
                <a:hlinkClick r:id="rId11">
                  <a:extLst>
                    <a:ext uri="{A12FA001-AC4F-418D-AE19-62706E023703}">
                      <ahyp:hlinkClr xmlns:ahyp="http://schemas.microsoft.com/office/drawing/2018/hyperlinkcolor" val="tx"/>
                    </a:ext>
                  </a:extLst>
                </a:hlinkClick>
              </a:rPr>
              <a:t>I’m A Little Teapot</a:t>
            </a:r>
            <a:endParaRPr lang="en-US">
              <a:solidFill>
                <a:schemeClr val="tx1"/>
              </a:solidFill>
              <a:hlinkClick r:id="rId11">
                <a:extLst>
                  <a:ext uri="{A12FA001-AC4F-418D-AE19-62706E023703}">
                    <ahyp:hlinkClr xmlns:ahyp="http://schemas.microsoft.com/office/drawing/2018/hyperlinkcolor" val="tx"/>
                  </a:ext>
                </a:extLst>
              </a:hlinkClick>
            </a:endParaRPr>
          </a:p>
          <a:p>
            <a:pPr algn="ctr"/>
            <a:endParaRPr lang="en-US" dirty="0"/>
          </a:p>
        </p:txBody>
      </p:sp>
      <p:sp>
        <p:nvSpPr>
          <p:cNvPr id="8" name="Rectangle 7">
            <a:extLst>
              <a:ext uri="{FF2B5EF4-FFF2-40B4-BE49-F238E27FC236}">
                <a16:creationId xmlns:a16="http://schemas.microsoft.com/office/drawing/2014/main" id="{FA12C79C-3CE4-BFA1-3AB5-0E233FE6677B}"/>
              </a:ext>
            </a:extLst>
          </p:cNvPr>
          <p:cNvSpPr/>
          <p:nvPr/>
        </p:nvSpPr>
        <p:spPr>
          <a:xfrm>
            <a:off x="708744" y="3427761"/>
            <a:ext cx="2912301" cy="2083955"/>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000" b="1" dirty="0">
                <a:solidFill>
                  <a:schemeClr val="tx1"/>
                </a:solidFill>
                <a:latin typeface="SassoonCRInfant"/>
                <a:ea typeface="SassoonCRInfant"/>
                <a:cs typeface="SassoonCRInfant"/>
              </a:rPr>
              <a:t>PD</a:t>
            </a:r>
          </a:p>
          <a:p>
            <a:r>
              <a:rPr lang="en-US" sz="1400" dirty="0">
                <a:solidFill>
                  <a:schemeClr val="tx1"/>
                </a:solidFill>
                <a:latin typeface="SassoonCRInfant"/>
                <a:ea typeface="SassoonCRInfant"/>
                <a:cs typeface="SassoonCRInfant"/>
              </a:rPr>
              <a:t>The children are enjoying spending time in the outdoor area at school and exploring all the space.</a:t>
            </a:r>
          </a:p>
          <a:p>
            <a:r>
              <a:rPr lang="en-US" sz="1400" dirty="0">
                <a:solidFill>
                  <a:schemeClr val="tx1"/>
                </a:solidFill>
                <a:latin typeface="SassoonCRInfant"/>
                <a:ea typeface="SassoonCRInfant"/>
                <a:cs typeface="SassoonCRInfant"/>
              </a:rPr>
              <a:t>Where can you go as a family that has space to run around? Space to play hide and seek? Kick a ball?</a:t>
            </a:r>
          </a:p>
          <a:p>
            <a:r>
              <a:rPr lang="en-US" sz="1400" dirty="0">
                <a:solidFill>
                  <a:schemeClr val="tx1"/>
                </a:solidFill>
                <a:latin typeface="SassoonCRInfant"/>
                <a:ea typeface="SassoonCRInfant"/>
                <a:cs typeface="SassoonCRInfant"/>
              </a:rPr>
              <a:t>Could you explore new places together?</a:t>
            </a:r>
            <a:endParaRPr lang="en-US" sz="1400" dirty="0">
              <a:solidFill>
                <a:schemeClr val="tx1"/>
              </a:solidFill>
            </a:endParaRPr>
          </a:p>
        </p:txBody>
      </p:sp>
      <p:sp>
        <p:nvSpPr>
          <p:cNvPr id="9" name="Rectangle 8">
            <a:extLst>
              <a:ext uri="{FF2B5EF4-FFF2-40B4-BE49-F238E27FC236}">
                <a16:creationId xmlns:a16="http://schemas.microsoft.com/office/drawing/2014/main" id="{EB4E0B8E-AC63-2303-A9BA-6F9EBDDAC293}"/>
              </a:ext>
            </a:extLst>
          </p:cNvPr>
          <p:cNvSpPr/>
          <p:nvPr/>
        </p:nvSpPr>
        <p:spPr>
          <a:xfrm>
            <a:off x="3800976" y="4473101"/>
            <a:ext cx="4526707" cy="2122699"/>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000" b="1" dirty="0">
                <a:solidFill>
                  <a:schemeClr val="tx1"/>
                </a:solidFill>
                <a:latin typeface="SassoonCRInfant"/>
                <a:ea typeface="SassoonCRInfant"/>
                <a:cs typeface="SassoonCRInfant"/>
              </a:rPr>
              <a:t>CLL</a:t>
            </a:r>
            <a:endParaRPr lang="en-US" sz="1000" b="1">
              <a:solidFill>
                <a:schemeClr val="tx1"/>
              </a:solidFill>
              <a:latin typeface="SassoonCRInfant"/>
              <a:ea typeface="SassoonCRInfant"/>
              <a:cs typeface="SassoonCRInfant"/>
            </a:endParaRPr>
          </a:p>
          <a:p>
            <a:r>
              <a:rPr lang="en-US" sz="1100" b="1" dirty="0">
                <a:solidFill>
                  <a:schemeClr val="tx1"/>
                </a:solidFill>
                <a:latin typeface="SassoonCRInfant"/>
                <a:ea typeface="SassoonCRInfant"/>
                <a:cs typeface="SassoonCRInfant"/>
              </a:rPr>
              <a:t>Phase 1 phonic:</a:t>
            </a:r>
            <a:r>
              <a:rPr lang="en-US" sz="1100" dirty="0">
                <a:solidFill>
                  <a:schemeClr val="tx1"/>
                </a:solidFill>
                <a:latin typeface="SassoonCRInfant"/>
                <a:ea typeface="SassoonCRInfant"/>
                <a:cs typeface="SassoonCRInfant"/>
              </a:rPr>
              <a:t> This is used to support the teaching of Language and Literacy in our Nursery.</a:t>
            </a:r>
          </a:p>
          <a:p>
            <a:r>
              <a:rPr lang="en-US" sz="1100" dirty="0">
                <a:solidFill>
                  <a:schemeClr val="tx1"/>
                </a:solidFill>
                <a:latin typeface="SassoonCRInfant"/>
                <a:ea typeface="SassoonCRInfant"/>
                <a:cs typeface="SassoonCRInfant"/>
              </a:rPr>
              <a:t>We start by helping the children to tune in to the sounds around them (environmental). Ways to support your children at home: </a:t>
            </a:r>
          </a:p>
          <a:p>
            <a:r>
              <a:rPr lang="en-US" sz="1100" dirty="0">
                <a:solidFill>
                  <a:schemeClr val="tx1"/>
                </a:solidFill>
                <a:latin typeface="SassoonCRInfant"/>
                <a:ea typeface="SassoonCRInfant"/>
                <a:cs typeface="SassoonCRInfant"/>
              </a:rPr>
              <a:t>Go on a listening walk. When walking down</a:t>
            </a:r>
            <a:r>
              <a:rPr lang="en-US" dirty="0">
                <a:latin typeface="SassoonCRInfant"/>
                <a:ea typeface="SassoonCRInfant"/>
                <a:cs typeface="SassoonCRInfant"/>
              </a:rPr>
              <a:t> </a:t>
            </a:r>
            <a:r>
              <a:rPr lang="en-US" sz="1100" dirty="0">
                <a:solidFill>
                  <a:schemeClr val="tx1"/>
                </a:solidFill>
                <a:latin typeface="SassoonCRInfant"/>
                <a:ea typeface="SassoonCRInfant"/>
                <a:cs typeface="SassoonCRInfant"/>
              </a:rPr>
              <a:t>the road, make a point of listening to different sounds: cars revving, people talking, birds singing, dogs barking. </a:t>
            </a:r>
          </a:p>
          <a:p>
            <a:r>
              <a:rPr lang="en-US" sz="1100" dirty="0">
                <a:solidFill>
                  <a:schemeClr val="tx1"/>
                </a:solidFill>
                <a:latin typeface="SassoonCRInfant"/>
                <a:ea typeface="SassoonCRInfant"/>
                <a:cs typeface="SassoonCRInfant"/>
              </a:rPr>
              <a:t>When you get home, try to remember all the sounds you heard. </a:t>
            </a:r>
          </a:p>
          <a:p>
            <a:r>
              <a:rPr lang="en-US" sz="1100" dirty="0">
                <a:solidFill>
                  <a:schemeClr val="tx1"/>
                </a:solidFill>
                <a:latin typeface="SassoonCRInfant"/>
                <a:ea typeface="SassoonCRInfant"/>
                <a:cs typeface="SassoonCRInfant"/>
              </a:rPr>
              <a:t>Invent a secret family ‘knock’ for entering rooms.</a:t>
            </a:r>
          </a:p>
          <a:p>
            <a:r>
              <a:rPr lang="en-US" sz="1100" b="1" dirty="0">
                <a:solidFill>
                  <a:schemeClr val="tx1"/>
                </a:solidFill>
                <a:latin typeface="SassoonCRInfant"/>
                <a:ea typeface="SassoonCRInfant"/>
                <a:cs typeface="SassoonCRInfant"/>
              </a:rPr>
              <a:t>FOCUS: Children to sequence the letters of their names.</a:t>
            </a:r>
            <a:endParaRPr lang="en-US" sz="1100">
              <a:solidFill>
                <a:schemeClr val="tx1"/>
              </a:solidFill>
            </a:endParaRPr>
          </a:p>
        </p:txBody>
      </p:sp>
      <p:sp>
        <p:nvSpPr>
          <p:cNvPr id="10" name="Rectangle 9">
            <a:extLst>
              <a:ext uri="{FF2B5EF4-FFF2-40B4-BE49-F238E27FC236}">
                <a16:creationId xmlns:a16="http://schemas.microsoft.com/office/drawing/2014/main" id="{E333263C-4AFD-76D2-307E-0AD451CFE0F5}"/>
              </a:ext>
            </a:extLst>
          </p:cNvPr>
          <p:cNvSpPr/>
          <p:nvPr/>
        </p:nvSpPr>
        <p:spPr>
          <a:xfrm>
            <a:off x="8702050" y="4437627"/>
            <a:ext cx="2931673" cy="2148531"/>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err="1">
                <a:solidFill>
                  <a:schemeClr val="tx1"/>
                </a:solidFill>
                <a:latin typeface="SassoonCRInfant"/>
                <a:ea typeface="SassoonCRInfant"/>
                <a:cs typeface="SassoonCRInfant"/>
              </a:rPr>
              <a:t>Maths</a:t>
            </a:r>
            <a:endParaRPr lang="en-US" sz="1600" b="1">
              <a:solidFill>
                <a:schemeClr val="tx1"/>
              </a:solidFill>
              <a:latin typeface="SassoonCRInfant"/>
              <a:ea typeface="SassoonCRInfant"/>
              <a:cs typeface="SassoonCRInfant"/>
            </a:endParaRPr>
          </a:p>
          <a:p>
            <a:r>
              <a:rPr lang="en-US" sz="1600" dirty="0">
                <a:solidFill>
                  <a:schemeClr val="tx1"/>
                </a:solidFill>
                <a:latin typeface="SassoonCRInfant"/>
                <a:ea typeface="SassoonCRInfant"/>
                <a:cs typeface="SassoonCRInfant"/>
              </a:rPr>
              <a:t>The children are learning number songs e.g. Five little monkeys and are reading lots of stories that have </a:t>
            </a:r>
            <a:r>
              <a:rPr lang="en-US" sz="1600" err="1">
                <a:solidFill>
                  <a:schemeClr val="tx1"/>
                </a:solidFill>
                <a:latin typeface="SassoonCRInfant"/>
                <a:ea typeface="SassoonCRInfant"/>
                <a:cs typeface="SassoonCRInfant"/>
              </a:rPr>
              <a:t>maths</a:t>
            </a:r>
            <a:r>
              <a:rPr lang="en-US" sz="1600" dirty="0">
                <a:solidFill>
                  <a:schemeClr val="tx1"/>
                </a:solidFill>
                <a:latin typeface="SassoonCRInfant"/>
                <a:ea typeface="SassoonCRInfant"/>
                <a:cs typeface="SassoonCRInfant"/>
              </a:rPr>
              <a:t> in them e.g. Dear Zoo.</a:t>
            </a:r>
          </a:p>
          <a:p>
            <a:r>
              <a:rPr lang="en-US" sz="1600" dirty="0">
                <a:solidFill>
                  <a:schemeClr val="tx1"/>
                </a:solidFill>
                <a:latin typeface="SassoonCRInfant"/>
                <a:ea typeface="SassoonCRInfant"/>
                <a:cs typeface="SassoonCRInfant"/>
              </a:rPr>
              <a:t>Can you sing some number songs together?</a:t>
            </a:r>
            <a:endParaRPr lang="en-US" sz="1600">
              <a:solidFill>
                <a:schemeClr val="tx1"/>
              </a:solidFill>
            </a:endParaRP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1a67b5c-d933-4e6f-84e9-0d2b66c85eaf">
      <Terms xmlns="http://schemas.microsoft.com/office/infopath/2007/PartnerControls"/>
    </lcf76f155ced4ddcb4097134ff3c332f>
    <TaxCatchAll xmlns="87913e14-6a26-4bc1-858d-a3695f93add2" xsi:nil="true"/>
    <SharedWithUsers xmlns="87913e14-6a26-4bc1-858d-a3695f93add2">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56DF7B3A1DE954A9BD5A197E87E6629" ma:contentTypeVersion="16" ma:contentTypeDescription="Create a new document." ma:contentTypeScope="" ma:versionID="c5b1605de1e6351354d4e855a9f4d3a8">
  <xsd:schema xmlns:xsd="http://www.w3.org/2001/XMLSchema" xmlns:xs="http://www.w3.org/2001/XMLSchema" xmlns:p="http://schemas.microsoft.com/office/2006/metadata/properties" xmlns:ns2="41a67b5c-d933-4e6f-84e9-0d2b66c85eaf" xmlns:ns3="87913e14-6a26-4bc1-858d-a3695f93add2" targetNamespace="http://schemas.microsoft.com/office/2006/metadata/properties" ma:root="true" ma:fieldsID="89e84c5f73d2191747c25e02f456fa87" ns2:_="" ns3:_="">
    <xsd:import namespace="41a67b5c-d933-4e6f-84e9-0d2b66c85eaf"/>
    <xsd:import namespace="87913e14-6a26-4bc1-858d-a3695f93add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67b5c-d933-4e6f-84e9-0d2b66c85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4559dc7-8033-4efe-a79c-0ff2665aab7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7913e14-6a26-4bc1-858d-a3695f93add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844969a2-dfea-4473-b110-bf083b5e1edb}" ma:internalName="TaxCatchAll" ma:showField="CatchAllData" ma:web="87913e14-6a26-4bc1-858d-a3695f93add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28897C-D0AE-452E-9A7E-905B30B6F08E}">
  <ds:schemaRefs>
    <ds:schemaRef ds:uri="http://schemas.microsoft.com/office/2006/metadata/properties"/>
    <ds:schemaRef ds:uri="87913e14-6a26-4bc1-858d-a3695f93add2"/>
    <ds:schemaRef ds:uri="http://www.w3.org/XML/1998/namespace"/>
    <ds:schemaRef ds:uri="http://schemas.microsoft.com/office/2006/documentManagement/types"/>
    <ds:schemaRef ds:uri="http://purl.org/dc/elements/1.1/"/>
    <ds:schemaRef ds:uri="http://purl.org/dc/terms/"/>
    <ds:schemaRef ds:uri="http://schemas.microsoft.com/office/infopath/2007/PartnerControls"/>
    <ds:schemaRef ds:uri="http://purl.org/dc/dcmitype/"/>
    <ds:schemaRef ds:uri="http://schemas.openxmlformats.org/package/2006/metadata/core-properties"/>
    <ds:schemaRef ds:uri="41a67b5c-d933-4e6f-84e9-0d2b66c85eaf"/>
  </ds:schemaRefs>
</ds:datastoreItem>
</file>

<file path=customXml/itemProps2.xml><?xml version="1.0" encoding="utf-8"?>
<ds:datastoreItem xmlns:ds="http://schemas.openxmlformats.org/officeDocument/2006/customXml" ds:itemID="{28A9348A-40D2-4815-A7F1-85ED86C61FA8}">
  <ds:schemaRefs>
    <ds:schemaRef ds:uri="http://schemas.microsoft.com/sharepoint/v3/contenttype/forms"/>
  </ds:schemaRefs>
</ds:datastoreItem>
</file>

<file path=customXml/itemProps3.xml><?xml version="1.0" encoding="utf-8"?>
<ds:datastoreItem xmlns:ds="http://schemas.openxmlformats.org/officeDocument/2006/customXml" ds:itemID="{E491705B-239E-4F51-B00E-13F1005675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67b5c-d933-4e6f-84e9-0d2b66c85eaf"/>
    <ds:schemaRef ds:uri="87913e14-6a26-4bc1-858d-a3695f93a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442</Words>
  <Application>Microsoft Office PowerPoint</Application>
  <PresentationFormat>Widescreen</PresentationFormat>
  <Paragraphs>44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SassoonCRInfant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Jones</dc:creator>
  <cp:lastModifiedBy>Catherine Jones</cp:lastModifiedBy>
  <cp:revision>62</cp:revision>
  <cp:lastPrinted>2026-09-02T16:06:10Z</cp:lastPrinted>
  <dcterms:created xsi:type="dcterms:W3CDTF">2024-09-02T13:25:49Z</dcterms:created>
  <dcterms:modified xsi:type="dcterms:W3CDTF">2026-09-02T16:10:30Z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0x010100956DF7B3A1DE954A9BD5A197E87E6629</vt:lpwstr>
  </property>
  <property fmtid="{D5CDD505-2E9C-101B-9397-08002B2CF9AE}" pid="3" name="MediaServiceImageTags">
    <vt:lpwstr/>
  </property>
  <property fmtid="{D5CDD505-2E9C-101B-9397-08002B2CF9AE}" pid="4" name="xd_ProgID">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bool>false</vt:bool>
  </property>
  <property fmtid="{D5CDD505-2E9C-101B-9397-08002B2CF9AE}" pid="12" name="Order">
    <vt:r8>70000</vt:r8>
  </property>
</Properties>
</file>