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3" r:id="rId3"/>
    <p:sldId id="267" r:id="rId4"/>
    <p:sldId id="264" r:id="rId5"/>
    <p:sldId id="262" r:id="rId6"/>
    <p:sldId id="258" r:id="rId7"/>
    <p:sldId id="265" r:id="rId8"/>
    <p:sldId id="266" r:id="rId9"/>
    <p:sldId id="260" r:id="rId10"/>
    <p:sldId id="261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168"/>
    <p:restoredTop sz="85442"/>
  </p:normalViewPr>
  <p:slideViewPr>
    <p:cSldViewPr snapToGrid="0" snapToObjects="1">
      <p:cViewPr varScale="1">
        <p:scale>
          <a:sx n="66" d="100"/>
          <a:sy n="66" d="100"/>
        </p:scale>
        <p:origin x="516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403AD3-327C-4F41-A680-804159928A5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EE8179-1424-2043-A9DB-B5EC81657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03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EE8179-1424-2043-A9DB-B5EC8165742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416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EE8179-1424-2043-A9DB-B5EC8165742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143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EE8179-1424-2043-A9DB-B5EC8165742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93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EE8179-1424-2043-A9DB-B5EC8165742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231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EE8179-1424-2043-A9DB-B5EC8165742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61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EE8179-1424-2043-A9DB-B5EC8165742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935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EE8179-1424-2043-A9DB-B5EC8165742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953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44635-ED83-FC48-A440-3F391D6CD9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0D0C77-0510-4A41-AF1E-787F678FC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C0E806-EBCC-DD4E-B036-74AEA42F8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50FB0F-50BD-3F46-A9DA-B02B8F73E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6C00D7-A96E-1F4F-91E4-6354820D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911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35C3B-6305-7545-93F1-C0B323E14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0C54E-CFA5-5341-AB0F-9EF8CE179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DE4512-1D13-8840-A6AE-E040A38E5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01D05-41E5-664A-BCF0-F12B0F6B6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D4744-9E71-B24E-942B-150C5BE26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051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9EF62-0646-CC4B-A574-ECF2DD4B7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A7AAE0-0199-7943-A563-04A0AD0FB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FD9DBA-45C8-ED4C-8F42-F0544EECD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597E4-B603-A741-BE83-BE52C6AC2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7FEFF3-A39B-9049-868C-1EA9D9E2C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07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92B6F-3A9C-1842-B09B-A88B58AA0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2BE05-7F0F-1B4C-B24F-4D5E07293F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5A112-5B31-BF41-A916-8CFFA367A0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246E76-9578-5C4F-996F-280BBB4F8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6BAEE1-4D39-4C41-9353-06C4437B8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A27DD8-465D-1E4A-9EEB-D7818E008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75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86A40-C15A-8A4C-A276-581AA8F3F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88B58-1744-9C44-9332-2336E60D13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9F92F9-87FD-0140-A748-8C76BD4E5A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0030ED-9639-DB46-88E9-2C7027BFC4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AC7FC2-E751-3B4D-A9B9-12958A1401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333768-AB2A-3E4D-80C8-70A7202C3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52EC7C-2B7C-6C4C-9DAE-19901AB71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E441E4-1292-374A-B76A-E8CF151D8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454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2C58E-FF75-4344-B4F9-80F6B97B9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62AE3F-13C6-294E-A7CE-4BE34A063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F28015-3D96-564E-9B3B-3AFAC95C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E59BF6-5318-B045-AD60-8D93F8A34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389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91FE24-B365-7B4C-90AB-9FD076AE3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4BEA2C-55D2-D241-ABEE-F34760925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57C3D1-7D5C-274C-A114-C4A0FE42A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492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4A0F4-0E3A-B44C-9D9E-4EDD49CF8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3C78CD-BC0E-7D49-A69D-CBBAA29A3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422397-3C90-A843-98CA-0C69F6939C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14EAB7-36FA-1443-941A-2CDE951EE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06FFF4-A37C-E945-8AD5-B65EACBEF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34DE1E-607F-804C-8FED-82B3A8A88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085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B4E2C-EACA-594C-A00D-7D6EFDD42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9178A7-0E57-D84D-98E4-22DD6031C0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96138A-8249-7443-B562-033C6F3B35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8EBF1B-4335-494B-B383-07E235FA1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F441-515E-4044-AA2B-92896B000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3721E3-3ECF-1F4B-89DE-6630C5B26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7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4D38C-2A7F-F141-91FB-8A1750C30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FBF376-5785-3D42-98C2-7D6CBF5118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B69BA-2EE0-E547-9D6E-A78EB46C8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C63E87-0F6F-6544-9A09-90B4AE306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323A9-D895-914E-A8E9-B41252724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097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F917CC-9BF5-3749-9903-48C956C71D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473457-A855-714A-9330-99A5F9F459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899BD5-F2A8-3849-ABF8-CC4E81A52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BC9C7-B182-0F42-9770-D2BE3DB95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26B18-D187-BF4A-A36D-EDE63E679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62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7AA50D-E273-8747-B241-8885495FC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1DB7A1-74E9-0C43-AF3B-498A7E578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6DD6CC-095F-A54A-8849-746BC20842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94723-6E25-7446-9CE5-67C1C0980115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84DD7-60E8-C444-881B-2C3F426732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F3EAF-442B-B940-A766-33353C6646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AAEF2-736B-854E-BE0D-B2427061A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242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F2k-Uw8dIfA" TargetMode="External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WBeZigeTL4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youtu.be/iMSH-0RMF5U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9C8BE1F-944F-C24B-A9AA-C45A7CC54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125" y="351051"/>
            <a:ext cx="11437749" cy="5476312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>
                <a:latin typeface="Castellar" panose="020A0402060406010301" pitchFamily="18" charset="77"/>
              </a:rPr>
              <a:t>Black History Month</a:t>
            </a:r>
            <a:r>
              <a:rPr lang="en-US" sz="6000" dirty="0">
                <a:latin typeface="Castellar" panose="020A0402060406010301" pitchFamily="18" charset="77"/>
              </a:rPr>
              <a:t/>
            </a:r>
            <a:br>
              <a:rPr lang="en-US" sz="6000" dirty="0">
                <a:latin typeface="Castellar" panose="020A0402060406010301" pitchFamily="18" charset="77"/>
              </a:rPr>
            </a:br>
            <a:r>
              <a:rPr lang="en-US" sz="4000" dirty="0">
                <a:solidFill>
                  <a:schemeClr val="accent5">
                    <a:lumMod val="50000"/>
                  </a:schemeClr>
                </a:solidFill>
                <a:latin typeface="Castellar" panose="020A0402060406010301" pitchFamily="18" charset="77"/>
              </a:rPr>
              <a:t>In Blue Gate Infant’s School</a:t>
            </a:r>
            <a:r>
              <a:rPr lang="en-US" sz="4000" dirty="0">
                <a:latin typeface="Castellar" panose="020A0402060406010301" pitchFamily="18" charset="77"/>
              </a:rPr>
              <a:t/>
            </a:r>
            <a:br>
              <a:rPr lang="en-US" sz="4000" dirty="0">
                <a:latin typeface="Castellar" panose="020A0402060406010301" pitchFamily="18" charset="77"/>
              </a:rPr>
            </a:br>
            <a:r>
              <a:rPr lang="en-US" sz="4000" dirty="0">
                <a:latin typeface="Castellar" panose="020A0402060406010301" pitchFamily="18" charset="77"/>
              </a:rPr>
              <a:t/>
            </a:r>
            <a:br>
              <a:rPr lang="en-US" sz="4000" dirty="0">
                <a:latin typeface="Castellar" panose="020A0402060406010301" pitchFamily="18" charset="77"/>
              </a:rPr>
            </a:br>
            <a:r>
              <a:rPr lang="en-US" sz="6000" dirty="0">
                <a:latin typeface="Castellar" panose="020A0402060406010301" pitchFamily="18" charset="77"/>
              </a:rPr>
              <a:t/>
            </a:r>
            <a:br>
              <a:rPr lang="en-US" sz="6000" dirty="0">
                <a:latin typeface="Castellar" panose="020A0402060406010301" pitchFamily="18" charset="77"/>
              </a:rPr>
            </a:br>
            <a:endParaRPr lang="en-US" sz="6000" dirty="0">
              <a:latin typeface="Castellar" panose="020A0402060406010301" pitchFamily="18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C74DF5-0717-3148-B362-C160867E27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1589" y="3648031"/>
            <a:ext cx="2828819" cy="14735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6EDC50-DCDA-8245-BD7F-4D9BD5C260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5028"/>
          <a:stretch/>
        </p:blipFill>
        <p:spPr>
          <a:xfrm>
            <a:off x="7440817" y="2946400"/>
            <a:ext cx="4263939" cy="30892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554902-23C3-1343-8284-E1E0AA968C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244" y="2946399"/>
            <a:ext cx="4118941" cy="308920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6D58090-FAA1-E640-813A-919C607CF905}"/>
              </a:ext>
            </a:extLst>
          </p:cNvPr>
          <p:cNvSpPr txBox="1"/>
          <p:nvPr/>
        </p:nvSpPr>
        <p:spPr>
          <a:xfrm>
            <a:off x="1678345" y="6035605"/>
            <a:ext cx="2092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Idris Elba - actor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B76372-FF7F-A345-97F0-87948848783D}"/>
              </a:ext>
            </a:extLst>
          </p:cNvPr>
          <p:cNvSpPr txBox="1"/>
          <p:nvPr/>
        </p:nvSpPr>
        <p:spPr>
          <a:xfrm>
            <a:off x="8663973" y="6035605"/>
            <a:ext cx="2427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Andi Peters - presenter</a:t>
            </a:r>
          </a:p>
        </p:txBody>
      </p:sp>
    </p:spTree>
    <p:extLst>
      <p:ext uri="{BB962C8B-B14F-4D97-AF65-F5344CB8AC3E}">
        <p14:creationId xmlns:p14="http://schemas.microsoft.com/office/powerpoint/2010/main" val="3654071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2A2DE3-9D41-A449-A000-947EA605FA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343" b="20296"/>
          <a:stretch/>
        </p:blipFill>
        <p:spPr>
          <a:xfrm>
            <a:off x="817880" y="568960"/>
            <a:ext cx="2755743" cy="22961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BB2C9F-C79F-E747-8BF0-8B38FFA3814B}"/>
              </a:ext>
            </a:extLst>
          </p:cNvPr>
          <p:cNvSpPr txBox="1"/>
          <p:nvPr/>
        </p:nvSpPr>
        <p:spPr>
          <a:xfrm>
            <a:off x="1480663" y="2865120"/>
            <a:ext cx="2092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Alesha Dixon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CC8496-019A-994C-8E71-8BB30085A5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333"/>
          <a:stretch/>
        </p:blipFill>
        <p:spPr>
          <a:xfrm>
            <a:off x="4929624" y="2086372"/>
            <a:ext cx="2138006" cy="22961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68E5FA-B7E0-1241-ACF9-2984B82A0FF2}"/>
              </a:ext>
            </a:extLst>
          </p:cNvPr>
          <p:cNvSpPr txBox="1"/>
          <p:nvPr/>
        </p:nvSpPr>
        <p:spPr>
          <a:xfrm>
            <a:off x="5351623" y="4382532"/>
            <a:ext cx="2092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Ashley Banjo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D21884E-B65E-444D-9E7F-586881FBEE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3631" y="3049786"/>
            <a:ext cx="2537258" cy="230702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F2278B2-25D6-E148-BF2E-0D00CDB66E03}"/>
              </a:ext>
            </a:extLst>
          </p:cNvPr>
          <p:cNvSpPr txBox="1"/>
          <p:nvPr/>
        </p:nvSpPr>
        <p:spPr>
          <a:xfrm>
            <a:off x="9152029" y="5356807"/>
            <a:ext cx="2092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Mo Farah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9A8F74-3458-E34A-BF51-F88B9A88BF42}"/>
              </a:ext>
            </a:extLst>
          </p:cNvPr>
          <p:cNvSpPr txBox="1"/>
          <p:nvPr/>
        </p:nvSpPr>
        <p:spPr>
          <a:xfrm>
            <a:off x="495946" y="5996652"/>
            <a:ext cx="11298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5">
                    <a:lumMod val="50000"/>
                  </a:schemeClr>
                </a:solidFill>
              </a:rPr>
              <a:t>British successful celebrities, choreographers and sports people….</a:t>
            </a:r>
          </a:p>
        </p:txBody>
      </p:sp>
    </p:spTree>
    <p:extLst>
      <p:ext uri="{BB962C8B-B14F-4D97-AF65-F5344CB8AC3E}">
        <p14:creationId xmlns:p14="http://schemas.microsoft.com/office/powerpoint/2010/main" val="248610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D99479B-81F3-514C-8A6F-2F829F17FE89}"/>
              </a:ext>
            </a:extLst>
          </p:cNvPr>
          <p:cNvSpPr/>
          <p:nvPr/>
        </p:nvSpPr>
        <p:spPr>
          <a:xfrm>
            <a:off x="353878" y="507045"/>
            <a:ext cx="11484244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i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What is Black History Month and why do we celebrate it UK?</a:t>
            </a:r>
          </a:p>
          <a:p>
            <a:endParaRPr lang="en-GB" i="1" dirty="0">
              <a:solidFill>
                <a:schemeClr val="accent5">
                  <a:lumMod val="50000"/>
                </a:schemeClr>
              </a:solidFill>
              <a:latin typeface="Comic Sans MS" panose="030F0902030302020204" pitchFamily="66" charset="0"/>
            </a:endParaRPr>
          </a:p>
          <a:p>
            <a:r>
              <a:rPr lang="en-GB" sz="4000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It began as a way of remembering important people and events in the </a:t>
            </a:r>
            <a:r>
              <a:rPr lang="en-GB" sz="4000" b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history</a:t>
            </a:r>
            <a:r>
              <a:rPr lang="en-GB" sz="4000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 of the African scattered population, whose origin lies in a separate geographic locale. It is </a:t>
            </a:r>
            <a:r>
              <a:rPr lang="en-GB" sz="4000" b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celebrated</a:t>
            </a:r>
            <a:r>
              <a:rPr lang="en-GB" sz="4000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 in February in the United States and Canada, while in Ireland, the Netherlands, and the </a:t>
            </a:r>
            <a:r>
              <a:rPr lang="en-GB" sz="4000" dirty="0">
                <a:solidFill>
                  <a:srgbClr val="00B050"/>
                </a:solidFill>
                <a:latin typeface="Comic Sans MS" panose="030F0902030302020204" pitchFamily="66" charset="0"/>
              </a:rPr>
              <a:t>United Kingdom</a:t>
            </a:r>
            <a:r>
              <a:rPr lang="en-GB" sz="4000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 it is observed in </a:t>
            </a:r>
            <a:r>
              <a:rPr lang="en-GB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October</a:t>
            </a:r>
            <a:r>
              <a:rPr lang="en-GB" sz="4000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.</a:t>
            </a:r>
            <a:endParaRPr lang="en-GB" sz="4000" b="0" i="0" u="none" strike="noStrike" dirty="0">
              <a:solidFill>
                <a:schemeClr val="accent5">
                  <a:lumMod val="50000"/>
                </a:schemeClr>
              </a:solidFill>
              <a:effectLst/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32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9D368F-B4C0-E345-B28A-28FFC235D5F7}"/>
              </a:ext>
            </a:extLst>
          </p:cNvPr>
          <p:cNvSpPr txBox="1"/>
          <p:nvPr/>
        </p:nvSpPr>
        <p:spPr>
          <a:xfrm>
            <a:off x="356461" y="666427"/>
            <a:ext cx="91904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So what is Black History Month?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1BA1C-91FA-9F4C-ADDD-96E65E12938A}"/>
              </a:ext>
            </a:extLst>
          </p:cNvPr>
          <p:cNvSpPr txBox="1"/>
          <p:nvPr/>
        </p:nvSpPr>
        <p:spPr>
          <a:xfrm>
            <a:off x="353878" y="1435868"/>
            <a:ext cx="114842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hlinkClick r:id="rId3"/>
              </a:rPr>
              <a:t>https://youtu.be/F2k-Uw8dIfA</a:t>
            </a:r>
            <a:endParaRPr lang="en-GB" sz="4400" dirty="0">
              <a:latin typeface="Comic Sans MS" panose="030F09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BD1FB2-17C2-DD4A-8D74-6139B372B5F1}"/>
              </a:ext>
            </a:extLst>
          </p:cNvPr>
          <p:cNvSpPr/>
          <p:nvPr/>
        </p:nvSpPr>
        <p:spPr>
          <a:xfrm>
            <a:off x="353878" y="2426962"/>
            <a:ext cx="1148424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600" dirty="0">
                <a:latin typeface="Comic Sans MS" panose="030F0902030302020204" pitchFamily="66" charset="0"/>
              </a:rPr>
              <a:t>Prime Minister Boris Johnson marks Black History Month October 2020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32A4C7-EB68-1B44-8488-609C257A13A0}"/>
              </a:ext>
            </a:extLst>
          </p:cNvPr>
          <p:cNvSpPr txBox="1"/>
          <p:nvPr/>
        </p:nvSpPr>
        <p:spPr>
          <a:xfrm>
            <a:off x="8118764" y="1657521"/>
            <a:ext cx="3311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Please click on </a:t>
            </a:r>
            <a:r>
              <a:rPr lang="en-US" dirty="0" err="1">
                <a:solidFill>
                  <a:srgbClr val="FF0000"/>
                </a:solidFill>
              </a:rPr>
              <a:t>youtube</a:t>
            </a:r>
            <a:r>
              <a:rPr lang="en-US" dirty="0">
                <a:solidFill>
                  <a:srgbClr val="FF0000"/>
                </a:solidFill>
              </a:rPr>
              <a:t> link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06837D-F45E-8A44-A3CD-BC9CFF46CA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365" y="3557780"/>
            <a:ext cx="2416400" cy="24273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8C270F-D292-0047-8734-1A653DBBC9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2000" y="3557780"/>
            <a:ext cx="1589359" cy="24273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C49AB1-169C-2042-8A59-141864D9E49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296" r="13523"/>
          <a:stretch/>
        </p:blipFill>
        <p:spPr>
          <a:xfrm>
            <a:off x="5303595" y="3557781"/>
            <a:ext cx="3133824" cy="24087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60E231F-161C-794A-BA0A-2E64121E446D}"/>
              </a:ext>
            </a:extLst>
          </p:cNvPr>
          <p:cNvSpPr txBox="1"/>
          <p:nvPr/>
        </p:nvSpPr>
        <p:spPr>
          <a:xfrm>
            <a:off x="1463070" y="6006907"/>
            <a:ext cx="2537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George Arthur Roberts</a:t>
            </a:r>
          </a:p>
          <a:p>
            <a:pPr algn="ctr"/>
            <a:r>
              <a:rPr lang="en-US" dirty="0"/>
              <a:t>soldier &amp; firefighter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CACFA8-DD9B-2A40-85E8-7B2A99A5C0F6}"/>
              </a:ext>
            </a:extLst>
          </p:cNvPr>
          <p:cNvSpPr txBox="1"/>
          <p:nvPr/>
        </p:nvSpPr>
        <p:spPr>
          <a:xfrm>
            <a:off x="5711284" y="5958588"/>
            <a:ext cx="2537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Yvonne Connolly</a:t>
            </a:r>
          </a:p>
          <a:p>
            <a:pPr algn="ctr"/>
            <a:r>
              <a:rPr lang="en-US" dirty="0"/>
              <a:t>first black headteacher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339634-A402-C749-A7CC-8BBDC8EA36C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295" r="38523"/>
          <a:stretch/>
        </p:blipFill>
        <p:spPr>
          <a:xfrm>
            <a:off x="8849655" y="3557780"/>
            <a:ext cx="2562996" cy="24087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9AD0F44-9AEE-CA44-AE27-3ED83E4A92A6}"/>
              </a:ext>
            </a:extLst>
          </p:cNvPr>
          <p:cNvSpPr txBox="1"/>
          <p:nvPr/>
        </p:nvSpPr>
        <p:spPr>
          <a:xfrm>
            <a:off x="8981456" y="5966542"/>
            <a:ext cx="2537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Taurai</a:t>
            </a:r>
            <a:r>
              <a:rPr lang="en-US" dirty="0"/>
              <a:t> </a:t>
            </a:r>
            <a:r>
              <a:rPr lang="en-US" dirty="0" err="1"/>
              <a:t>Matare</a:t>
            </a:r>
            <a:endParaRPr lang="en-US" dirty="0"/>
          </a:p>
          <a:p>
            <a:pPr algn="ctr"/>
            <a:r>
              <a:rPr lang="en-US" dirty="0"/>
              <a:t>Nurse of the year 2019</a:t>
            </a:r>
          </a:p>
        </p:txBody>
      </p:sp>
    </p:spTree>
    <p:extLst>
      <p:ext uri="{BB962C8B-B14F-4D97-AF65-F5344CB8AC3E}">
        <p14:creationId xmlns:p14="http://schemas.microsoft.com/office/powerpoint/2010/main" val="149779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6C41E2C-ABF7-3441-A625-4BA83AF1750A}"/>
              </a:ext>
            </a:extLst>
          </p:cNvPr>
          <p:cNvSpPr txBox="1"/>
          <p:nvPr/>
        </p:nvSpPr>
        <p:spPr>
          <a:xfrm>
            <a:off x="653344" y="666427"/>
            <a:ext cx="1069946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i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So let’s celebrate two important people who helped shaped Britain become who we are now….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D224E6-E800-4846-92AD-F47B8772F1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5338" y="3595198"/>
            <a:ext cx="2941113" cy="14751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E9C51D-D53D-AD47-9FAC-6E01CA0A94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403" y="3594789"/>
            <a:ext cx="2941113" cy="14751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1E6D3F-176E-9C4A-A1CC-CC2289074F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2273" y="3595198"/>
            <a:ext cx="2941113" cy="147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50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FCD212-54C8-034C-8E34-B2193EAF0B0C}"/>
              </a:ext>
            </a:extLst>
          </p:cNvPr>
          <p:cNvSpPr txBox="1"/>
          <p:nvPr/>
        </p:nvSpPr>
        <p:spPr>
          <a:xfrm>
            <a:off x="356461" y="666427"/>
            <a:ext cx="91904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Yvonne Connally – Head teacher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A97733-3220-7743-B7C2-7F14EBC78195}"/>
              </a:ext>
            </a:extLst>
          </p:cNvPr>
          <p:cNvSpPr txBox="1"/>
          <p:nvPr/>
        </p:nvSpPr>
        <p:spPr>
          <a:xfrm>
            <a:off x="353878" y="1435868"/>
            <a:ext cx="114842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>
                <a:hlinkClick r:id="rId3"/>
              </a:rPr>
              <a:t>https://youtu.be/WBeZigeTL4g</a:t>
            </a:r>
            <a:endParaRPr lang="en-GB" sz="4400" dirty="0">
              <a:latin typeface="Comic Sans MS" panose="030F09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2DBE20-D5C7-034F-8D42-2A0C2952D356}"/>
              </a:ext>
            </a:extLst>
          </p:cNvPr>
          <p:cNvSpPr txBox="1"/>
          <p:nvPr/>
        </p:nvSpPr>
        <p:spPr>
          <a:xfrm>
            <a:off x="8118764" y="1657521"/>
            <a:ext cx="3311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Please click on </a:t>
            </a:r>
            <a:r>
              <a:rPr lang="en-US" dirty="0" err="1">
                <a:solidFill>
                  <a:srgbClr val="FF0000"/>
                </a:solidFill>
              </a:rPr>
              <a:t>youtube</a:t>
            </a:r>
            <a:r>
              <a:rPr lang="en-US" dirty="0">
                <a:solidFill>
                  <a:srgbClr val="FF0000"/>
                </a:solidFill>
              </a:rPr>
              <a:t> link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864BF10-7116-6F4E-84EC-C623CCE4A9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296" r="13523"/>
          <a:stretch/>
        </p:blipFill>
        <p:spPr>
          <a:xfrm>
            <a:off x="7761787" y="2431358"/>
            <a:ext cx="3896747" cy="299517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8ADEDC-11B3-614E-9A63-F2702293AEE4}"/>
              </a:ext>
            </a:extLst>
          </p:cNvPr>
          <p:cNvSpPr txBox="1"/>
          <p:nvPr/>
        </p:nvSpPr>
        <p:spPr>
          <a:xfrm>
            <a:off x="8441582" y="5545242"/>
            <a:ext cx="2537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Yvonne Connolly</a:t>
            </a:r>
          </a:p>
          <a:p>
            <a:pPr algn="ctr"/>
            <a:r>
              <a:rPr lang="en-US" dirty="0"/>
              <a:t>first black headteacher</a:t>
            </a:r>
          </a:p>
        </p:txBody>
      </p:sp>
    </p:spTree>
    <p:extLst>
      <p:ext uri="{BB962C8B-B14F-4D97-AF65-F5344CB8AC3E}">
        <p14:creationId xmlns:p14="http://schemas.microsoft.com/office/powerpoint/2010/main" val="64083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4245B3-A4CA-1B40-BA11-5EF50B2DA727}"/>
              </a:ext>
            </a:extLst>
          </p:cNvPr>
          <p:cNvSpPr txBox="1"/>
          <p:nvPr/>
        </p:nvSpPr>
        <p:spPr>
          <a:xfrm>
            <a:off x="356461" y="666427"/>
            <a:ext cx="113288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dirty="0" err="1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Taurai</a:t>
            </a:r>
            <a:r>
              <a:rPr lang="en-US" sz="4400" i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 </a:t>
            </a:r>
            <a:r>
              <a:rPr lang="en-US" sz="4400" i="1" dirty="0" err="1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Matare</a:t>
            </a:r>
            <a:r>
              <a:rPr lang="en-US" sz="4400" i="1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 – Nurse of the year 2019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0F4A7C-3083-6640-9141-99DF970D6990}"/>
              </a:ext>
            </a:extLst>
          </p:cNvPr>
          <p:cNvSpPr txBox="1"/>
          <p:nvPr/>
        </p:nvSpPr>
        <p:spPr>
          <a:xfrm>
            <a:off x="353878" y="1435868"/>
            <a:ext cx="114842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hlinkClick r:id="rId2"/>
              </a:rPr>
              <a:t>https://</a:t>
            </a:r>
            <a:r>
              <a:rPr lang="en-US" sz="4400" dirty="0" smtClean="0">
                <a:hlinkClick r:id="rId2"/>
              </a:rPr>
              <a:t>youtu.be/iMSH-0RMF5U</a:t>
            </a:r>
            <a:r>
              <a:rPr lang="en-US" sz="4400" dirty="0" smtClean="0"/>
              <a:t> </a:t>
            </a:r>
            <a:endParaRPr lang="en-GB" sz="4400" dirty="0">
              <a:latin typeface="Comic Sans MS" panose="030F09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DB34C5-58B3-3E44-9117-156FC484C015}"/>
              </a:ext>
            </a:extLst>
          </p:cNvPr>
          <p:cNvSpPr txBox="1"/>
          <p:nvPr/>
        </p:nvSpPr>
        <p:spPr>
          <a:xfrm>
            <a:off x="8118764" y="1657521"/>
            <a:ext cx="3311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Please click on </a:t>
            </a:r>
            <a:r>
              <a:rPr lang="en-US" dirty="0" err="1">
                <a:solidFill>
                  <a:srgbClr val="FF0000"/>
                </a:solidFill>
              </a:rPr>
              <a:t>youtube</a:t>
            </a:r>
            <a:r>
              <a:rPr lang="en-US" dirty="0">
                <a:solidFill>
                  <a:srgbClr val="FF0000"/>
                </a:solidFill>
              </a:rPr>
              <a:t> link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BC090D-BB60-0840-A06B-C3DC7115D2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95" r="38523"/>
          <a:stretch/>
        </p:blipFill>
        <p:spPr>
          <a:xfrm>
            <a:off x="7687037" y="2512750"/>
            <a:ext cx="3416392" cy="321080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0977989-8A57-F647-A3F6-4524D94D5E1E}"/>
              </a:ext>
            </a:extLst>
          </p:cNvPr>
          <p:cNvSpPr txBox="1"/>
          <p:nvPr/>
        </p:nvSpPr>
        <p:spPr>
          <a:xfrm>
            <a:off x="8280812" y="5805009"/>
            <a:ext cx="2537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Taurai</a:t>
            </a:r>
            <a:r>
              <a:rPr lang="en-US" dirty="0"/>
              <a:t> </a:t>
            </a:r>
            <a:r>
              <a:rPr lang="en-US" dirty="0" err="1"/>
              <a:t>Matare</a:t>
            </a:r>
            <a:endParaRPr lang="en-US" dirty="0"/>
          </a:p>
          <a:p>
            <a:pPr algn="ctr"/>
            <a:r>
              <a:rPr lang="en-US" dirty="0"/>
              <a:t>Nurse of the year 2019</a:t>
            </a:r>
          </a:p>
        </p:txBody>
      </p:sp>
    </p:spTree>
    <p:extLst>
      <p:ext uri="{BB962C8B-B14F-4D97-AF65-F5344CB8AC3E}">
        <p14:creationId xmlns:p14="http://schemas.microsoft.com/office/powerpoint/2010/main" val="161962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5BEE50-910A-4F4D-AD5D-24C796427386}"/>
              </a:ext>
            </a:extLst>
          </p:cNvPr>
          <p:cNvSpPr txBox="1"/>
          <p:nvPr/>
        </p:nvSpPr>
        <p:spPr>
          <a:xfrm>
            <a:off x="656095" y="265686"/>
            <a:ext cx="108798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Black people who have been successful </a:t>
            </a:r>
          </a:p>
          <a:p>
            <a:pPr algn="ctr"/>
            <a:r>
              <a:rPr lang="en-US" sz="4400" dirty="0">
                <a:solidFill>
                  <a:schemeClr val="accent5">
                    <a:lumMod val="50000"/>
                  </a:schemeClr>
                </a:solidFill>
                <a:latin typeface="Comic Sans MS" panose="030F0902030302020204" pitchFamily="66" charset="0"/>
              </a:rPr>
              <a:t>in Britain</a:t>
            </a:r>
          </a:p>
        </p:txBody>
      </p:sp>
      <p:pic>
        <p:nvPicPr>
          <p:cNvPr id="3" name="Picture 4" descr="Sir Trevor MacDonald">
            <a:extLst>
              <a:ext uri="{FF2B5EF4-FFF2-40B4-BE49-F238E27FC236}">
                <a16:creationId xmlns:a16="http://schemas.microsoft.com/office/drawing/2014/main" id="{2E75614A-C8F8-B548-B72B-9FB5F6E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552" y="1727232"/>
            <a:ext cx="2726984" cy="409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Lennox Lewis">
            <a:extLst>
              <a:ext uri="{FF2B5EF4-FFF2-40B4-BE49-F238E27FC236}">
                <a16:creationId xmlns:a16="http://schemas.microsoft.com/office/drawing/2014/main" id="{5FC798C9-79BF-8343-9C66-779ABC4CB2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" r="2146" b="2963"/>
          <a:stretch/>
        </p:blipFill>
        <p:spPr bwMode="auto">
          <a:xfrm>
            <a:off x="6281980" y="1727233"/>
            <a:ext cx="5398425" cy="409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C31112-BF40-2644-A4D0-FDAADDED885D}"/>
              </a:ext>
            </a:extLst>
          </p:cNvPr>
          <p:cNvSpPr txBox="1"/>
          <p:nvPr/>
        </p:nvSpPr>
        <p:spPr>
          <a:xfrm>
            <a:off x="3425125" y="6007539"/>
            <a:ext cx="6137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Do you know who they are?</a:t>
            </a:r>
          </a:p>
        </p:txBody>
      </p:sp>
    </p:spTree>
    <p:extLst>
      <p:ext uri="{BB962C8B-B14F-4D97-AF65-F5344CB8AC3E}">
        <p14:creationId xmlns:p14="http://schemas.microsoft.com/office/powerpoint/2010/main" val="408455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FA47C83-7140-9A4E-93E0-FD9B3E2F9875}"/>
              </a:ext>
            </a:extLst>
          </p:cNvPr>
          <p:cNvSpPr/>
          <p:nvPr/>
        </p:nvSpPr>
        <p:spPr>
          <a:xfrm>
            <a:off x="373292" y="526943"/>
            <a:ext cx="80275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Sir Trevor MacDonald (1939-today)</a:t>
            </a:r>
          </a:p>
        </p:txBody>
      </p:sp>
      <p:pic>
        <p:nvPicPr>
          <p:cNvPr id="1028" name="Picture 4" descr="Sir Trevor MacDonald">
            <a:extLst>
              <a:ext uri="{FF2B5EF4-FFF2-40B4-BE49-F238E27FC236}">
                <a16:creationId xmlns:a16="http://schemas.microsoft.com/office/drawing/2014/main" id="{B9FC2F5C-866E-BE44-9B62-97810D471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779" y="1380205"/>
            <a:ext cx="2726984" cy="409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C0061D7-2361-4442-AC09-F5B2CDC9B5E1}"/>
              </a:ext>
            </a:extLst>
          </p:cNvPr>
          <p:cNvSpPr/>
          <p:nvPr/>
        </p:nvSpPr>
        <p:spPr>
          <a:xfrm>
            <a:off x="373292" y="1380205"/>
            <a:ext cx="768582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ReithSans"/>
              </a:rPr>
              <a:t>You may have seen his face on the television before, as Sir Trevor MacDonald is one the most well-known presenters on TV in Britain. </a:t>
            </a: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ReithSans"/>
              </a:rPr>
              <a:t>He was born in Trinidad where he worked in the media, but came over to Britain in the late 1960s to work for the BBC in London.</a:t>
            </a: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ReithSans"/>
              </a:rPr>
              <a:t>He later moved to a different organisation called ITN and went on to become one of the most successful journalists in the country.</a:t>
            </a: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ReithSans"/>
              </a:rPr>
              <a:t>In 1999, he received a knighthood from the Queen for his work.</a:t>
            </a:r>
          </a:p>
        </p:txBody>
      </p:sp>
    </p:spTree>
    <p:extLst>
      <p:ext uri="{BB962C8B-B14F-4D97-AF65-F5344CB8AC3E}">
        <p14:creationId xmlns:p14="http://schemas.microsoft.com/office/powerpoint/2010/main" val="372620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B9E076-28F2-7F4D-9E79-3EA1542F8000}"/>
              </a:ext>
            </a:extLst>
          </p:cNvPr>
          <p:cNvSpPr/>
          <p:nvPr/>
        </p:nvSpPr>
        <p:spPr>
          <a:xfrm>
            <a:off x="373292" y="526943"/>
            <a:ext cx="80275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i="0" u="none" strike="noStrike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Lennox Lewis (1965-today)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0886EF5-2241-AC4E-A6CA-8CEA1609B918}"/>
              </a:ext>
            </a:extLst>
          </p:cNvPr>
          <p:cNvSpPr/>
          <p:nvPr/>
        </p:nvSpPr>
        <p:spPr>
          <a:xfrm>
            <a:off x="373292" y="1380205"/>
            <a:ext cx="768582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In the world of sport, Lennox Lewis is one of the most successful British sportsmen of all time and his name is known all over the world. </a:t>
            </a:r>
          </a:p>
          <a:p>
            <a:r>
              <a:rPr lang="en-GB" sz="3200" dirty="0"/>
              <a:t>He was a boxer who won 41 of his 44 professional fights, which is a pretty amazing record.</a:t>
            </a:r>
          </a:p>
          <a:p>
            <a:r>
              <a:rPr lang="en-GB" sz="3200" dirty="0"/>
              <a:t>He announced his retirement from the sport in 2004, after his final fight on 21 June 2003 against the Ukrainian boxer Vitali Klitschko.</a:t>
            </a:r>
          </a:p>
        </p:txBody>
      </p:sp>
      <p:pic>
        <p:nvPicPr>
          <p:cNvPr id="2050" name="Picture 2" descr="Lennox Lewis">
            <a:extLst>
              <a:ext uri="{FF2B5EF4-FFF2-40B4-BE49-F238E27FC236}">
                <a16:creationId xmlns:a16="http://schemas.microsoft.com/office/drawing/2014/main" id="{0D142165-AB77-2F41-B35F-514FF2E2AE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4255" b="5289"/>
          <a:stretch/>
        </p:blipFill>
        <p:spPr bwMode="auto">
          <a:xfrm>
            <a:off x="8400800" y="1666962"/>
            <a:ext cx="3273666" cy="250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14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5B6713F-A7FD-BD4B-B740-ACDB4AE7F5A7}"/>
              </a:ext>
            </a:extLst>
          </p:cNvPr>
          <p:cNvSpPr/>
          <p:nvPr/>
        </p:nvSpPr>
        <p:spPr>
          <a:xfrm>
            <a:off x="373292" y="526943"/>
            <a:ext cx="114454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i="1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Comic Sans MS" panose="030F0902030302020204" pitchFamily="66" charset="0"/>
              </a:rPr>
              <a:t>How can we help towards Black History Month and beyond?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2CA0C94-DE0C-4348-A443-294FFE7274DF}"/>
              </a:ext>
            </a:extLst>
          </p:cNvPr>
          <p:cNvSpPr/>
          <p:nvPr/>
        </p:nvSpPr>
        <p:spPr>
          <a:xfrm>
            <a:off x="373292" y="1380205"/>
            <a:ext cx="892836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Respect others</a:t>
            </a:r>
          </a:p>
          <a:p>
            <a:endParaRPr lang="en-GB" sz="3200" dirty="0"/>
          </a:p>
          <a:p>
            <a:r>
              <a:rPr lang="en-GB" sz="3200" dirty="0"/>
              <a:t>Be kind to each other</a:t>
            </a:r>
          </a:p>
          <a:p>
            <a:endParaRPr lang="en-GB" sz="3200" dirty="0"/>
          </a:p>
          <a:p>
            <a:r>
              <a:rPr lang="en-GB" sz="3200" dirty="0"/>
              <a:t>Share </a:t>
            </a:r>
            <a:r>
              <a:rPr lang="en-GB" sz="3200" dirty="0" smtClean="0"/>
              <a:t>and help each other</a:t>
            </a:r>
            <a:endParaRPr lang="en-GB" sz="3200" dirty="0"/>
          </a:p>
          <a:p>
            <a:endParaRPr lang="en-GB" sz="3200" dirty="0"/>
          </a:p>
          <a:p>
            <a:r>
              <a:rPr lang="en-GB" sz="3200" dirty="0" smtClean="0"/>
              <a:t>Be optimistic and set yourself a goal to achieve.</a:t>
            </a:r>
          </a:p>
          <a:p>
            <a:endParaRPr lang="en-GB" sz="3200" dirty="0"/>
          </a:p>
          <a:p>
            <a:r>
              <a:rPr lang="en-GB" sz="3200" dirty="0" smtClean="0"/>
              <a:t>Work hard and believe in yourself!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1537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HM 2020 | Kent Un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258" y="540430"/>
            <a:ext cx="10145485" cy="5706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29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280</Words>
  <Application>Microsoft Office PowerPoint</Application>
  <PresentationFormat>Widescreen</PresentationFormat>
  <Paragraphs>60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Castellar</vt:lpstr>
      <vt:lpstr>Comic Sans MS</vt:lpstr>
      <vt:lpstr>ReithSans</vt:lpstr>
      <vt:lpstr>Office Theme</vt:lpstr>
      <vt:lpstr>Black History Month In Blue Gate Infant’s School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Robert Talks</cp:lastModifiedBy>
  <cp:revision>25</cp:revision>
  <dcterms:created xsi:type="dcterms:W3CDTF">2020-10-04T04:13:29Z</dcterms:created>
  <dcterms:modified xsi:type="dcterms:W3CDTF">2020-10-09T13:24:39Z</dcterms:modified>
</cp:coreProperties>
</file>