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7A26B1-4823-5C5C-FDEF-9D630B196E8D}" v="12" dt="2026-10-05T07:34:51.1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hada Khatun" userId="S::jkhatun17.211@bgfi.org.uk::a0bd9fcb-91a1-421e-a8d2-1a0747eb70c9" providerId="AD" clId="Web-{927A26B1-4823-5C5C-FDEF-9D630B196E8D}"/>
    <pc:docChg chg="modSld">
      <pc:chgData name="Jahada Khatun" userId="S::jkhatun17.211@bgfi.org.uk::a0bd9fcb-91a1-421e-a8d2-1a0747eb70c9" providerId="AD" clId="Web-{927A26B1-4823-5C5C-FDEF-9D630B196E8D}" dt="2026-10-05T07:34:51.101" v="11" actId="20577"/>
      <pc:docMkLst>
        <pc:docMk/>
      </pc:docMkLst>
      <pc:sldChg chg="modSp">
        <pc:chgData name="Jahada Khatun" userId="S::jkhatun17.211@bgfi.org.uk::a0bd9fcb-91a1-421e-a8d2-1a0747eb70c9" providerId="AD" clId="Web-{927A26B1-4823-5C5C-FDEF-9D630B196E8D}" dt="2026-10-05T07:34:51.101" v="11" actId="20577"/>
        <pc:sldMkLst>
          <pc:docMk/>
          <pc:sldMk cId="109857222" sldId="256"/>
        </pc:sldMkLst>
        <pc:spChg chg="mod">
          <ac:chgData name="Jahada Khatun" userId="S::jkhatun17.211@bgfi.org.uk::a0bd9fcb-91a1-421e-a8d2-1a0747eb70c9" providerId="AD" clId="Web-{927A26B1-4823-5C5C-FDEF-9D630B196E8D}" dt="2026-10-05T07:33:20.661" v="3" actId="20577"/>
          <ac:spMkLst>
            <pc:docMk/>
            <pc:sldMk cId="109857222" sldId="256"/>
            <ac:spMk id="4" creationId="{7FACCCF2-7E62-004D-97FD-837746663B53}"/>
          </ac:spMkLst>
        </pc:spChg>
        <pc:spChg chg="mod">
          <ac:chgData name="Jahada Khatun" userId="S::jkhatun17.211@bgfi.org.uk::a0bd9fcb-91a1-421e-a8d2-1a0747eb70c9" providerId="AD" clId="Web-{927A26B1-4823-5C5C-FDEF-9D630B196E8D}" dt="2026-10-05T07:34:51.101" v="11" actId="20577"/>
          <ac:spMkLst>
            <pc:docMk/>
            <pc:sldMk cId="109857222" sldId="256"/>
            <ac:spMk id="5" creationId="{C362098E-5C75-5E5C-43A0-256B6EB57632}"/>
          </ac:spMkLst>
        </pc:spChg>
        <pc:spChg chg="mod">
          <ac:chgData name="Jahada Khatun" userId="S::jkhatun17.211@bgfi.org.uk::a0bd9fcb-91a1-421e-a8d2-1a0747eb70c9" providerId="AD" clId="Web-{927A26B1-4823-5C5C-FDEF-9D630B196E8D}" dt="2026-10-05T07:34:07.646" v="6" actId="20577"/>
          <ac:spMkLst>
            <pc:docMk/>
            <pc:sldMk cId="109857222" sldId="256"/>
            <ac:spMk id="6" creationId="{B3CB8B8E-496B-FBCD-87C3-5413A7E2A857}"/>
          </ac:spMkLst>
        </pc:spChg>
        <pc:spChg chg="mod">
          <ac:chgData name="Jahada Khatun" userId="S::jkhatun17.211@bgfi.org.uk::a0bd9fcb-91a1-421e-a8d2-1a0747eb70c9" providerId="AD" clId="Web-{927A26B1-4823-5C5C-FDEF-9D630B196E8D}" dt="2026-10-05T07:34:32.569" v="9" actId="14100"/>
          <ac:spMkLst>
            <pc:docMk/>
            <pc:sldMk cId="109857222" sldId="256"/>
            <ac:spMk id="7" creationId="{5D010BFC-6DF1-85E6-3D5B-26F61F7FD51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10/12/2026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10/12/2026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hIdp_Nj0tg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FACCCF2-7E62-004D-97FD-837746663B53}"/>
              </a:ext>
            </a:extLst>
          </p:cNvPr>
          <p:cNvSpPr/>
          <p:nvPr/>
        </p:nvSpPr>
        <p:spPr>
          <a:xfrm>
            <a:off x="4450808" y="2749888"/>
            <a:ext cx="3537009" cy="153903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dirty="0">
                <a:solidFill>
                  <a:srgbClr val="000000"/>
                </a:solidFill>
                <a:latin typeface="SassoonCRInfant"/>
                <a:ea typeface="SassoonCRInfant"/>
                <a:cs typeface="SassoonCRInfant"/>
              </a:rPr>
              <a:t>Nursery Weekly Plan</a:t>
            </a:r>
          </a:p>
          <a:p>
            <a:pPr algn="ctr"/>
            <a:r>
              <a:rPr lang="en-US" dirty="0">
                <a:solidFill>
                  <a:srgbClr val="000000"/>
                </a:solidFill>
                <a:latin typeface="SassoonCRInfant"/>
                <a:ea typeface="SassoonCRInfant"/>
                <a:cs typeface="SassoonCRInfant"/>
              </a:rPr>
              <a:t>WB: 19/10/26</a:t>
            </a:r>
          </a:p>
          <a:p>
            <a:pPr algn="ctr"/>
            <a:r>
              <a:rPr lang="en-US" i="1" u="sng" dirty="0">
                <a:solidFill>
                  <a:srgbClr val="000000"/>
                </a:solidFill>
                <a:latin typeface="SassoonCRInfant"/>
                <a:ea typeface="SassoonCRInfant"/>
                <a:cs typeface="SassoonCRInfant"/>
              </a:rPr>
              <a:t>Topic: Ourselves</a:t>
            </a:r>
          </a:p>
          <a:p>
            <a:pPr algn="ctr"/>
            <a:r>
              <a:rPr lang="en-US" dirty="0">
                <a:solidFill>
                  <a:srgbClr val="000000"/>
                </a:solidFill>
                <a:latin typeface="SassoonCRInfant"/>
                <a:ea typeface="SassoonCRInfant"/>
                <a:cs typeface="SassoonCRInfant"/>
              </a:rPr>
              <a:t>Books: My Five Senses</a:t>
            </a:r>
            <a:endParaRPr lang="en-US" sz="1600" dirty="0">
              <a:solidFill>
                <a:schemeClr val="tx1"/>
              </a:solidFill>
            </a:endParaRPr>
          </a:p>
        </p:txBody>
      </p:sp>
      <p:sp>
        <p:nvSpPr>
          <p:cNvPr id="5" name="Rectangle 4">
            <a:extLst>
              <a:ext uri="{FF2B5EF4-FFF2-40B4-BE49-F238E27FC236}">
                <a16:creationId xmlns:a16="http://schemas.microsoft.com/office/drawing/2014/main" id="{C362098E-5C75-5E5C-43A0-256B6EB57632}"/>
              </a:ext>
            </a:extLst>
          </p:cNvPr>
          <p:cNvSpPr/>
          <p:nvPr/>
        </p:nvSpPr>
        <p:spPr>
          <a:xfrm>
            <a:off x="606485" y="597551"/>
            <a:ext cx="2912301" cy="3529153"/>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200" b="1" dirty="0">
                <a:solidFill>
                  <a:srgbClr val="000000"/>
                </a:solidFill>
                <a:latin typeface="SassoonCRInfant"/>
                <a:ea typeface="SassoonCRInfant"/>
                <a:cs typeface="SassoonCRInfant"/>
              </a:rPr>
              <a:t>UW</a:t>
            </a:r>
          </a:p>
          <a:p>
            <a:r>
              <a:rPr lang="en-US" sz="1200" dirty="0">
                <a:solidFill>
                  <a:srgbClr val="000000"/>
                </a:solidFill>
                <a:latin typeface="SassoonCRInfant"/>
                <a:ea typeface="SassoonCRInfant"/>
                <a:cs typeface="SassoonCRInfant"/>
              </a:rPr>
              <a:t>The children will be talking about their senses and talk about how we use them for different things. E.g Eyes – seeing, nose – smelling, ears – hearing, tongue – tasting.</a:t>
            </a:r>
          </a:p>
          <a:p>
            <a:r>
              <a:rPr lang="en-US" sz="1200" dirty="0">
                <a:solidFill>
                  <a:srgbClr val="000000"/>
                </a:solidFill>
                <a:latin typeface="SassoonCRInfant"/>
                <a:ea typeface="SassoonCRInfant"/>
                <a:cs typeface="SassoonCRInfant"/>
              </a:rPr>
              <a:t>The children will also be taking part in different activities to celebrate Black History Month. </a:t>
            </a:r>
          </a:p>
          <a:p>
            <a:r>
              <a:rPr lang="en-US" sz="1200" b="1" dirty="0">
                <a:solidFill>
                  <a:srgbClr val="000000"/>
                </a:solidFill>
                <a:latin typeface="SassoonCRInfant"/>
                <a:ea typeface="SassoonCRInfant"/>
                <a:cs typeface="SassoonCRInfant"/>
              </a:rPr>
              <a:t>Science Matrices- Identify and explore their senses- </a:t>
            </a:r>
          </a:p>
          <a:p>
            <a:endParaRPr lang="en-US" sz="1200" b="1" dirty="0">
              <a:solidFill>
                <a:srgbClr val="000000"/>
              </a:solidFill>
              <a:latin typeface="SassoonCRInfant"/>
              <a:ea typeface="SassoonCRInfant"/>
              <a:cs typeface="SassoonCRInfant"/>
            </a:endParaRPr>
          </a:p>
          <a:p>
            <a:endParaRPr lang="en-US" sz="1200" dirty="0">
              <a:solidFill>
                <a:srgbClr val="000000"/>
              </a:solidFill>
              <a:latin typeface="SassoonCRInfant"/>
              <a:ea typeface="SassoonCRInfant"/>
              <a:cs typeface="SassoonCRInfant"/>
            </a:endParaRPr>
          </a:p>
          <a:p>
            <a:r>
              <a:rPr lang="en-US" sz="1200" b="1" dirty="0">
                <a:solidFill>
                  <a:srgbClr val="000000"/>
                </a:solidFill>
                <a:latin typeface="SassoonCRInfant"/>
                <a:ea typeface="SassoonCRInfant"/>
                <a:cs typeface="SassoonCRInfant"/>
              </a:rPr>
              <a:t>Topic: </a:t>
            </a:r>
            <a:r>
              <a:rPr lang="en-US" sz="1200" dirty="0">
                <a:solidFill>
                  <a:srgbClr val="000000"/>
                </a:solidFill>
                <a:latin typeface="SassoonCRInfant"/>
                <a:ea typeface="SassoonCRInfant"/>
                <a:cs typeface="SassoonCRInfant"/>
              </a:rPr>
              <a:t>ICT- respond to simple cause and effect toys.</a:t>
            </a:r>
          </a:p>
          <a:p>
            <a:endParaRPr lang="en-US" sz="1200" b="1" dirty="0">
              <a:solidFill>
                <a:srgbClr val="000000"/>
              </a:solidFill>
              <a:latin typeface="SassoonCRInfant"/>
              <a:ea typeface="SassoonCRInfant"/>
              <a:cs typeface="SassoonCRInfant"/>
            </a:endParaRPr>
          </a:p>
          <a:p>
            <a:r>
              <a:rPr lang="en-US" sz="1200" b="1" dirty="0">
                <a:solidFill>
                  <a:srgbClr val="000000"/>
                </a:solidFill>
                <a:latin typeface="SassoonCRInfant"/>
                <a:ea typeface="SassoonCRInfant"/>
                <a:cs typeface="SassoonCRInfant"/>
              </a:rPr>
              <a:t>EAD- children will be making traditional necklaces to celebrate Black History Month. </a:t>
            </a:r>
            <a:r>
              <a:rPr lang="en-US" sz="1200" dirty="0">
                <a:solidFill>
                  <a:srgbClr val="000000"/>
                </a:solidFill>
                <a:latin typeface="SassoonCRInfant"/>
                <a:ea typeface="SassoonCRInfant"/>
                <a:cs typeface="SassoonCRInfant"/>
              </a:rPr>
              <a:t> </a:t>
            </a:r>
            <a:r>
              <a:rPr lang="en-US" sz="1200" dirty="0">
                <a:solidFill>
                  <a:srgbClr val="FF0000"/>
                </a:solidFill>
                <a:latin typeface="SassoonCRInfant"/>
                <a:ea typeface="SassoonCRInfant"/>
                <a:cs typeface="SassoonCRInfant"/>
              </a:rPr>
              <a:t>(continuous provision)</a:t>
            </a:r>
            <a:endParaRPr lang="en-US" sz="1200"/>
          </a:p>
        </p:txBody>
      </p:sp>
      <p:sp>
        <p:nvSpPr>
          <p:cNvPr id="6" name="Rectangle 5">
            <a:extLst>
              <a:ext uri="{FF2B5EF4-FFF2-40B4-BE49-F238E27FC236}">
                <a16:creationId xmlns:a16="http://schemas.microsoft.com/office/drawing/2014/main" id="{B3CB8B8E-496B-FBCD-87C3-5413A7E2A857}"/>
              </a:ext>
            </a:extLst>
          </p:cNvPr>
          <p:cNvSpPr/>
          <p:nvPr/>
        </p:nvSpPr>
        <p:spPr>
          <a:xfrm>
            <a:off x="3773287" y="720245"/>
            <a:ext cx="4681690" cy="1543149"/>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300" b="1" dirty="0">
                <a:solidFill>
                  <a:schemeClr val="tx1"/>
                </a:solidFill>
                <a:latin typeface="SassoonCRInfant"/>
                <a:ea typeface="SassoonCRInfant"/>
                <a:cs typeface="SassoonCRInfant"/>
              </a:rPr>
              <a:t>PSED</a:t>
            </a:r>
          </a:p>
          <a:p>
            <a:r>
              <a:rPr lang="en-US" sz="1300" dirty="0">
                <a:solidFill>
                  <a:schemeClr val="tx1"/>
                </a:solidFill>
                <a:latin typeface="SassoonCRInfant"/>
                <a:ea typeface="SassoonCRInfant"/>
                <a:cs typeface="SassoonCRInfant"/>
              </a:rPr>
              <a:t>This week the children will continue circle time.</a:t>
            </a:r>
          </a:p>
          <a:p>
            <a:r>
              <a:rPr lang="en-US" sz="1300" dirty="0">
                <a:solidFill>
                  <a:schemeClr val="tx1"/>
                </a:solidFill>
                <a:latin typeface="SassoonCRInfant"/>
                <a:ea typeface="SassoonCRInfant"/>
                <a:cs typeface="SassoonCRInfant"/>
              </a:rPr>
              <a:t>They will be learning about why we need to share with each other and take turns. The children will also be learning to look after and take responsibility for their environment/classroom.</a:t>
            </a:r>
          </a:p>
          <a:p>
            <a:r>
              <a:rPr lang="en-US" sz="1300" dirty="0">
                <a:solidFill>
                  <a:schemeClr val="tx1"/>
                </a:solidFill>
                <a:latin typeface="SassoonCRInfant"/>
                <a:ea typeface="SassoonCRInfant"/>
                <a:cs typeface="SassoonCRInfant"/>
              </a:rPr>
              <a:t>E.g. Tidying up.</a:t>
            </a:r>
            <a:endParaRPr lang="en-US" sz="1300">
              <a:solidFill>
                <a:schemeClr val="tx1"/>
              </a:solidFill>
            </a:endParaRPr>
          </a:p>
        </p:txBody>
      </p:sp>
      <p:sp>
        <p:nvSpPr>
          <p:cNvPr id="7" name="Rectangle 6">
            <a:extLst>
              <a:ext uri="{FF2B5EF4-FFF2-40B4-BE49-F238E27FC236}">
                <a16:creationId xmlns:a16="http://schemas.microsoft.com/office/drawing/2014/main" id="{5D010BFC-6DF1-85E6-3D5B-26F61F7FD512}"/>
              </a:ext>
            </a:extLst>
          </p:cNvPr>
          <p:cNvSpPr/>
          <p:nvPr/>
        </p:nvSpPr>
        <p:spPr>
          <a:xfrm>
            <a:off x="8611642" y="720245"/>
            <a:ext cx="2912301" cy="339292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300" b="1" dirty="0">
                <a:solidFill>
                  <a:schemeClr val="tx1"/>
                </a:solidFill>
                <a:latin typeface="SassoonCRInfant"/>
                <a:ea typeface="SassoonCRInfant"/>
                <a:cs typeface="SassoonCRInfant"/>
              </a:rPr>
              <a:t>EAD</a:t>
            </a:r>
          </a:p>
          <a:p>
            <a:r>
              <a:rPr lang="en-US" sz="1300" dirty="0">
                <a:solidFill>
                  <a:schemeClr val="tx1"/>
                </a:solidFill>
                <a:latin typeface="SassoonCRInfant"/>
                <a:ea typeface="SassoonCRInfant"/>
                <a:cs typeface="SassoonCRInfant"/>
              </a:rPr>
              <a:t>The children will be listening with increased attention to sounds this week to help them with their phonics.</a:t>
            </a:r>
          </a:p>
          <a:p>
            <a:endParaRPr lang="en-US" sz="1300" dirty="0">
              <a:solidFill>
                <a:schemeClr val="tx1"/>
              </a:solidFill>
              <a:latin typeface="SassoonCRInfant"/>
              <a:ea typeface="SassoonCRInfant"/>
              <a:cs typeface="SassoonCRInfant"/>
            </a:endParaRPr>
          </a:p>
          <a:p>
            <a:r>
              <a:rPr lang="en-US" sz="1300" dirty="0">
                <a:solidFill>
                  <a:schemeClr val="tx1"/>
                </a:solidFill>
                <a:latin typeface="SassoonCRInfant"/>
                <a:ea typeface="SassoonCRInfant"/>
                <a:cs typeface="SassoonCRInfant"/>
              </a:rPr>
              <a:t>During Music they will be listening to music and learning to play the drums/other instruments to celebrate black History Month.</a:t>
            </a:r>
          </a:p>
          <a:p>
            <a:r>
              <a:rPr lang="en-US" sz="1300" dirty="0">
                <a:solidFill>
                  <a:schemeClr val="tx1"/>
                </a:solidFill>
                <a:latin typeface="SassoonCRInfant"/>
                <a:ea typeface="SassoonCRInfant"/>
                <a:cs typeface="SassoonCRInfant"/>
              </a:rPr>
              <a:t>(che che kulai ) – see link</a:t>
            </a:r>
          </a:p>
          <a:p>
            <a:r>
              <a:rPr lang="en-US" sz="1300" dirty="0">
                <a:solidFill>
                  <a:schemeClr val="tx1"/>
                </a:solidFill>
                <a:latin typeface="SassoonCRInfant"/>
                <a:ea typeface="SassoonCRInfant"/>
                <a:cs typeface="SassoonCRInfant"/>
                <a:hlinkClick r:id="rId2">
                  <a:extLst>
                    <a:ext uri="{A12FA001-AC4F-418D-AE19-62706E023703}">
                      <ahyp:hlinkClr xmlns:ahyp="http://schemas.microsoft.com/office/drawing/2018/hyperlinkcolor" val="tx"/>
                    </a:ext>
                  </a:extLst>
                </a:hlinkClick>
              </a:rPr>
              <a:t>https://www.youtube.com/watch?v=hIdp_Nj0tgk</a:t>
            </a:r>
            <a:r>
              <a:rPr lang="en-US" sz="1300" dirty="0">
                <a:solidFill>
                  <a:schemeClr val="tx1"/>
                </a:solidFill>
                <a:latin typeface="SassoonCRInfant"/>
                <a:ea typeface="SassoonCRInfant"/>
                <a:cs typeface="SassoonCRInfant"/>
              </a:rPr>
              <a:t>)</a:t>
            </a:r>
          </a:p>
          <a:p>
            <a:endParaRPr lang="en-US" sz="1300" dirty="0">
              <a:solidFill>
                <a:schemeClr val="tx1"/>
              </a:solidFill>
              <a:latin typeface="SassoonCRInfant"/>
              <a:ea typeface="SassoonCRInfant"/>
              <a:cs typeface="SassoonCRInfant"/>
            </a:endParaRPr>
          </a:p>
          <a:p>
            <a:r>
              <a:rPr lang="en-US" sz="1300" dirty="0">
                <a:solidFill>
                  <a:schemeClr val="tx1"/>
                </a:solidFill>
                <a:latin typeface="SassoonCRInfant"/>
                <a:ea typeface="SassoonCRInfant"/>
                <a:cs typeface="SassoonCRInfant"/>
              </a:rPr>
              <a:t>The children will also be learning about patterns to link in with Black History Month.</a:t>
            </a:r>
            <a:endParaRPr lang="en-US" sz="1300">
              <a:solidFill>
                <a:schemeClr val="tx1"/>
              </a:solidFill>
            </a:endParaRPr>
          </a:p>
        </p:txBody>
      </p:sp>
      <p:sp>
        <p:nvSpPr>
          <p:cNvPr id="8" name="Rectangle 7">
            <a:extLst>
              <a:ext uri="{FF2B5EF4-FFF2-40B4-BE49-F238E27FC236}">
                <a16:creationId xmlns:a16="http://schemas.microsoft.com/office/drawing/2014/main" id="{FA12C79C-3CE4-BFA1-3AB5-0E233FE6677B}"/>
              </a:ext>
            </a:extLst>
          </p:cNvPr>
          <p:cNvSpPr/>
          <p:nvPr/>
        </p:nvSpPr>
        <p:spPr>
          <a:xfrm>
            <a:off x="605422" y="4384960"/>
            <a:ext cx="2912301" cy="2253570"/>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b="1" dirty="0">
                <a:solidFill>
                  <a:schemeClr val="tx1"/>
                </a:solidFill>
                <a:latin typeface="SassoonCRInfant"/>
                <a:ea typeface="SassoonCRInfant"/>
                <a:cs typeface="SassoonCRInfant"/>
              </a:rPr>
              <a:t>PD</a:t>
            </a:r>
          </a:p>
          <a:p>
            <a:r>
              <a:rPr lang="en-US" sz="1400" dirty="0">
                <a:solidFill>
                  <a:schemeClr val="tx1"/>
                </a:solidFill>
                <a:latin typeface="SassoonCRInfant"/>
                <a:ea typeface="SassoonCRInfant"/>
                <a:cs typeface="SassoonCRInfant"/>
              </a:rPr>
              <a:t>The children will be practicing remembering sequences and patterns of movements which are related to music and rhythm. They will be using drums to create a rhythm.</a:t>
            </a:r>
          </a:p>
          <a:p>
            <a:endParaRPr lang="en-US" sz="1400" dirty="0">
              <a:solidFill>
                <a:schemeClr val="tx1"/>
              </a:solidFill>
              <a:latin typeface="SassoonCRInfant"/>
              <a:ea typeface="SassoonCRInfant"/>
              <a:cs typeface="SassoonCRInfant"/>
            </a:endParaRPr>
          </a:p>
          <a:p>
            <a:r>
              <a:rPr lang="en-US" sz="1400" dirty="0">
                <a:solidFill>
                  <a:schemeClr val="tx1"/>
                </a:solidFill>
                <a:latin typeface="SassoonCRInfant"/>
                <a:ea typeface="SassoonCRInfant"/>
                <a:cs typeface="SassoonCRInfant"/>
              </a:rPr>
              <a:t>The children will also </a:t>
            </a:r>
            <a:r>
              <a:rPr lang="en-US" sz="1400">
                <a:solidFill>
                  <a:schemeClr val="tx1"/>
                </a:solidFill>
                <a:latin typeface="SassoonCRInfant"/>
                <a:ea typeface="SassoonCRInfant"/>
                <a:cs typeface="SassoonCRInfant"/>
              </a:rPr>
              <a:t>be practicing </a:t>
            </a:r>
            <a:r>
              <a:rPr lang="en-US" sz="1400" dirty="0">
                <a:solidFill>
                  <a:schemeClr val="tx1"/>
                </a:solidFill>
                <a:latin typeface="SassoonCRInfant"/>
                <a:ea typeface="SassoonCRInfant"/>
                <a:cs typeface="SassoonCRInfant"/>
              </a:rPr>
              <a:t>their names.</a:t>
            </a:r>
            <a:endParaRPr lang="en-US" sz="1400" dirty="0">
              <a:solidFill>
                <a:schemeClr val="tx1"/>
              </a:solidFill>
              <a:latin typeface="SassoonCRInfant"/>
            </a:endParaRPr>
          </a:p>
        </p:txBody>
      </p:sp>
      <p:sp>
        <p:nvSpPr>
          <p:cNvPr id="9" name="Rectangle 8">
            <a:extLst>
              <a:ext uri="{FF2B5EF4-FFF2-40B4-BE49-F238E27FC236}">
                <a16:creationId xmlns:a16="http://schemas.microsoft.com/office/drawing/2014/main" id="{EB4E0B8E-AC63-2303-A9BA-6F9EBDDAC293}"/>
              </a:ext>
            </a:extLst>
          </p:cNvPr>
          <p:cNvSpPr/>
          <p:nvPr/>
        </p:nvSpPr>
        <p:spPr>
          <a:xfrm>
            <a:off x="3775146" y="4389151"/>
            <a:ext cx="4584825" cy="224539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200" b="1" dirty="0">
                <a:solidFill>
                  <a:schemeClr val="tx1"/>
                </a:solidFill>
                <a:latin typeface="SassoonCRInfant"/>
                <a:ea typeface="SassoonCRInfant"/>
                <a:cs typeface="SassoonCRInfant"/>
              </a:rPr>
              <a:t>CLL</a:t>
            </a:r>
          </a:p>
          <a:p>
            <a:r>
              <a:rPr lang="en-US" sz="1400" dirty="0">
                <a:solidFill>
                  <a:schemeClr val="tx1"/>
                </a:solidFill>
                <a:latin typeface="SassoonCRInfant"/>
                <a:ea typeface="SassoonCRInfant"/>
                <a:cs typeface="SassoonCRInfant"/>
              </a:rPr>
              <a:t>The children will continue with Phase 1 phonics. They will continue tuning in to the sounds around them (environmental). </a:t>
            </a:r>
          </a:p>
          <a:p>
            <a:r>
              <a:rPr lang="en-US" sz="1400" dirty="0">
                <a:solidFill>
                  <a:schemeClr val="tx1"/>
                </a:solidFill>
                <a:latin typeface="SassoonCRInfant"/>
                <a:ea typeface="SassoonCRInfant"/>
                <a:cs typeface="SassoonCRInfant"/>
              </a:rPr>
              <a:t>Ways to help at home:</a:t>
            </a:r>
          </a:p>
          <a:p>
            <a:pPr marL="228600" indent="-228600"/>
            <a:r>
              <a:rPr lang="en-US" sz="1400" dirty="0">
                <a:solidFill>
                  <a:schemeClr val="tx1"/>
                </a:solidFill>
                <a:latin typeface="Symbol"/>
                <a:ea typeface="Symbol"/>
                <a:cs typeface="Symbol"/>
              </a:rPr>
              <a:t>·</a:t>
            </a:r>
            <a:r>
              <a:rPr lang="en-US" sz="800" dirty="0">
                <a:solidFill>
                  <a:schemeClr val="tx1"/>
                </a:solidFill>
                <a:latin typeface="Times New Roman"/>
                <a:ea typeface="Times New Roman"/>
                <a:cs typeface="Times New Roman"/>
              </a:rPr>
              <a:t>        </a:t>
            </a:r>
            <a:r>
              <a:rPr lang="en-US" sz="1400" dirty="0">
                <a:solidFill>
                  <a:schemeClr val="tx1"/>
                </a:solidFill>
                <a:latin typeface="SassoonCRInfant"/>
                <a:ea typeface="SassoonCRInfant"/>
                <a:cs typeface="SassoonCRInfant"/>
              </a:rPr>
              <a:t>A listening walk - go for a short walk with the particular aim of listening to the sounds around you. ...</a:t>
            </a:r>
          </a:p>
          <a:p>
            <a:pPr marL="228600" indent="-228600"/>
            <a:r>
              <a:rPr lang="en-US" sz="1400" dirty="0">
                <a:solidFill>
                  <a:schemeClr val="tx1"/>
                </a:solidFill>
                <a:latin typeface="Symbol"/>
                <a:ea typeface="Symbol"/>
                <a:cs typeface="Symbol"/>
              </a:rPr>
              <a:t>·</a:t>
            </a:r>
            <a:r>
              <a:rPr lang="en-US" sz="800" dirty="0">
                <a:solidFill>
                  <a:schemeClr val="tx1"/>
                </a:solidFill>
                <a:latin typeface="Times New Roman"/>
                <a:ea typeface="Times New Roman"/>
                <a:cs typeface="Times New Roman"/>
              </a:rPr>
              <a:t>        </a:t>
            </a:r>
            <a:r>
              <a:rPr lang="en-US" sz="1400" dirty="0">
                <a:solidFill>
                  <a:schemeClr val="tx1"/>
                </a:solidFill>
                <a:latin typeface="SassoonCRInfant"/>
                <a:ea typeface="SassoonCRInfant"/>
                <a:cs typeface="SassoonCRInfant"/>
              </a:rPr>
              <a:t>A listening moment - spend a quiet minute indoors or outdoors listening to all the sounds around you, then discuss.</a:t>
            </a:r>
            <a:endParaRPr lang="en-US" sz="1400">
              <a:solidFill>
                <a:schemeClr val="tx1"/>
              </a:solidFill>
            </a:endParaRPr>
          </a:p>
        </p:txBody>
      </p:sp>
      <p:sp>
        <p:nvSpPr>
          <p:cNvPr id="10" name="Rectangle 9">
            <a:extLst>
              <a:ext uri="{FF2B5EF4-FFF2-40B4-BE49-F238E27FC236}">
                <a16:creationId xmlns:a16="http://schemas.microsoft.com/office/drawing/2014/main" id="{E333263C-4AFD-76D2-307E-0AD451CFE0F5}"/>
              </a:ext>
            </a:extLst>
          </p:cNvPr>
          <p:cNvSpPr/>
          <p:nvPr/>
        </p:nvSpPr>
        <p:spPr>
          <a:xfrm>
            <a:off x="8611642" y="4518305"/>
            <a:ext cx="2912301" cy="1899954"/>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b="1" dirty="0" err="1">
                <a:solidFill>
                  <a:schemeClr val="tx1"/>
                </a:solidFill>
                <a:latin typeface="SassoonCRInfant"/>
                <a:ea typeface="SassoonCRInfant"/>
                <a:cs typeface="SassoonCRInfant"/>
              </a:rPr>
              <a:t>Maths</a:t>
            </a:r>
            <a:endParaRPr lang="en-US" sz="1400" b="1" dirty="0">
              <a:solidFill>
                <a:schemeClr val="tx1"/>
              </a:solidFill>
              <a:latin typeface="SassoonCRInfant"/>
              <a:ea typeface="SassoonCRInfant"/>
              <a:cs typeface="SassoonCRInfant"/>
            </a:endParaRPr>
          </a:p>
          <a:p>
            <a:r>
              <a:rPr lang="en-US" sz="1400" dirty="0">
                <a:solidFill>
                  <a:schemeClr val="tx1"/>
                </a:solidFill>
                <a:latin typeface="SassoonCRInfant"/>
                <a:ea typeface="SassoonCRInfant"/>
                <a:cs typeface="SassoonCRInfant"/>
              </a:rPr>
              <a:t>The children will continue to explore </a:t>
            </a:r>
            <a:r>
              <a:rPr lang="en-GB" sz="1400" dirty="0">
                <a:solidFill>
                  <a:schemeClr val="tx1"/>
                </a:solidFill>
                <a:latin typeface="SassoonCRInfant"/>
                <a:ea typeface="SassoonCRInfant"/>
                <a:cs typeface="SassoonCRInfant"/>
              </a:rPr>
              <a:t> simple patterns and will be listening to a range of stories and songs that include repeated language.</a:t>
            </a:r>
            <a:endParaRPr lang="en-US" sz="1400" dirty="0">
              <a:solidFill>
                <a:schemeClr val="tx1"/>
              </a:solidFill>
            </a:endParaRP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6DF7B3A1DE954A9BD5A197E87E6629" ma:contentTypeVersion="16" ma:contentTypeDescription="Create a new document." ma:contentTypeScope="" ma:versionID="c5b1605de1e6351354d4e855a9f4d3a8">
  <xsd:schema xmlns:xsd="http://www.w3.org/2001/XMLSchema" xmlns:xs="http://www.w3.org/2001/XMLSchema" xmlns:p="http://schemas.microsoft.com/office/2006/metadata/properties" xmlns:ns2="41a67b5c-d933-4e6f-84e9-0d2b66c85eaf" xmlns:ns3="87913e14-6a26-4bc1-858d-a3695f93add2" targetNamespace="http://schemas.microsoft.com/office/2006/metadata/properties" ma:root="true" ma:fieldsID="89e84c5f73d2191747c25e02f456fa87" ns2:_="" ns3:_="">
    <xsd:import namespace="41a67b5c-d933-4e6f-84e9-0d2b66c85eaf"/>
    <xsd:import namespace="87913e14-6a26-4bc1-858d-a3695f93add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67b5c-d933-4e6f-84e9-0d2b66c85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4559dc7-8033-4efe-a79c-0ff2665aab7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7913e14-6a26-4bc1-858d-a3695f93add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844969a2-dfea-4473-b110-bf083b5e1edb}" ma:internalName="TaxCatchAll" ma:showField="CatchAllData" ma:web="87913e14-6a26-4bc1-858d-a3695f93add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1a67b5c-d933-4e6f-84e9-0d2b66c85eaf">
      <Terms xmlns="http://schemas.microsoft.com/office/infopath/2007/PartnerControls"/>
    </lcf76f155ced4ddcb4097134ff3c332f>
    <TaxCatchAll xmlns="87913e14-6a26-4bc1-858d-a3695f93add2" xsi:nil="true"/>
    <SharedWithUsers xmlns="87913e14-6a26-4bc1-858d-a3695f93add2">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BB44F4-CEDF-49CB-B91D-7FB0D04B58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67b5c-d933-4e6f-84e9-0d2b66c85eaf"/>
    <ds:schemaRef ds:uri="87913e14-6a26-4bc1-858d-a3695f93a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628897C-D0AE-452E-9A7E-905B30B6F08E}">
  <ds:schemaRefs>
    <ds:schemaRef ds:uri="http://purl.org/dc/terms/"/>
    <ds:schemaRef ds:uri="87913e14-6a26-4bc1-858d-a3695f93add2"/>
    <ds:schemaRef ds:uri="http://schemas.microsoft.com/office/2006/metadata/properties"/>
    <ds:schemaRef ds:uri="http://schemas.microsoft.com/office/2006/documentManagement/types"/>
    <ds:schemaRef ds:uri="http://schemas.openxmlformats.org/package/2006/metadata/core-properties"/>
    <ds:schemaRef ds:uri="http://purl.org/dc/elements/1.1/"/>
    <ds:schemaRef ds:uri="http://purl.org/dc/dcmitype/"/>
    <ds:schemaRef ds:uri="http://schemas.microsoft.com/office/infopath/2007/PartnerControls"/>
    <ds:schemaRef ds:uri="41a67b5c-d933-4e6f-84e9-0d2b66c85eaf"/>
    <ds:schemaRef ds:uri="http://www.w3.org/XML/1998/namespace"/>
  </ds:schemaRefs>
</ds:datastoreItem>
</file>

<file path=customXml/itemProps3.xml><?xml version="1.0" encoding="utf-8"?>
<ds:datastoreItem xmlns:ds="http://schemas.openxmlformats.org/officeDocument/2006/customXml" ds:itemID="{28A9348A-40D2-4815-A7F1-85ED86C61F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378</Words>
  <Application>Microsoft Office PowerPoint</Application>
  <PresentationFormat>Widescreen</PresentationFormat>
  <Paragraphs>36</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Aptos</vt:lpstr>
      <vt:lpstr>Aptos Display</vt:lpstr>
      <vt:lpstr>Arial</vt:lpstr>
      <vt:lpstr>SassoonCRInfant</vt:lpstr>
      <vt:lpstr>Symbol</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Jones</dc:creator>
  <cp:lastModifiedBy>Catherine Jones</cp:lastModifiedBy>
  <cp:revision>125</cp:revision>
  <cp:lastPrinted>2026-10-12T14:42:57Z</cp:lastPrinted>
  <dcterms:created xsi:type="dcterms:W3CDTF">2024-09-02T13:25:49Z</dcterms:created>
  <dcterms:modified xsi:type="dcterms:W3CDTF">2026-10-12T14:43:30Z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0x010100956DF7B3A1DE954A9BD5A197E87E6629</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Order">
    <vt:r8>70000</vt:r8>
  </property>
</Properties>
</file>