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81" r:id="rId3"/>
    <p:sldId id="284" r:id="rId4"/>
    <p:sldId id="273" r:id="rId5"/>
    <p:sldId id="283" r:id="rId6"/>
    <p:sldId id="279" r:id="rId7"/>
    <p:sldId id="28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1"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09/06/2023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312710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09/06/2023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413453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BEAA52-33FC-4447-A442-A8346E02F28D}" type="datetimeFigureOut">
              <a:rPr lang="en-GB" smtClean="0"/>
              <a:t>09/06/2023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507138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BEAA52-33FC-4447-A442-A8346E02F28D}" type="datetimeFigureOut">
              <a:rPr lang="en-GB" smtClean="0"/>
              <a:t>09/06/2023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1348834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BEAA52-33FC-4447-A442-A8346E02F28D}" type="datetimeFigureOut">
              <a:rPr lang="en-GB" smtClean="0"/>
              <a:t>09/06/2023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1014522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BEAA52-33FC-4447-A442-A8346E02F28D}" type="datetimeFigureOut">
              <a:rPr lang="en-GB" smtClean="0"/>
              <a:t>09/06/2023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867562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BEAA52-33FC-4447-A442-A8346E02F28D}" type="datetimeFigureOut">
              <a:rPr lang="en-GB" smtClean="0"/>
              <a:t>09/06/2023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436938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BEAA52-33FC-4447-A442-A8346E02F28D}" type="datetimeFigureOut">
              <a:rPr lang="en-GB" smtClean="0"/>
              <a:t>09/06/2023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845782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BEAA52-33FC-4447-A442-A8346E02F28D}" type="datetimeFigureOut">
              <a:rPr lang="en-GB" smtClean="0"/>
              <a:t>09/06/2023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1808492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09/06/2023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338145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09/06/2023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3668910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BEAA52-33FC-4447-A442-A8346E02F28D}" type="datetimeFigureOut">
              <a:rPr lang="en-GB" smtClean="0"/>
              <a:t>09/06/2023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B24CB7-6041-4AB8-9705-8378F7C9D9B4}" type="slidenum">
              <a:rPr lang="en-GB" smtClean="0"/>
              <a:t>‹#›</a:t>
            </a:fld>
            <a:endParaRPr lang="en-GB"/>
          </a:p>
        </p:txBody>
      </p:sp>
    </p:spTree>
    <p:extLst>
      <p:ext uri="{BB962C8B-B14F-4D97-AF65-F5344CB8AC3E}">
        <p14:creationId xmlns:p14="http://schemas.microsoft.com/office/powerpoint/2010/main" val="2745501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1528500" y="3266116"/>
            <a:ext cx="9318109"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26" name="Rounded Rectangle 25"/>
          <p:cNvSpPr/>
          <p:nvPr/>
        </p:nvSpPr>
        <p:spPr>
          <a:xfrm>
            <a:off x="432773" y="3773054"/>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27" name="Rounded Rectangle 26"/>
          <p:cNvSpPr/>
          <p:nvPr/>
        </p:nvSpPr>
        <p:spPr>
          <a:xfrm>
            <a:off x="2534515" y="3348511"/>
            <a:ext cx="1526495" cy="193843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en-GB" sz="1400" dirty="0">
                <a:solidFill>
                  <a:prstClr val="black"/>
                </a:solidFill>
                <a:latin typeface="SassoonCRInfant" panose="02010503020300020003" pitchFamily="2" charset="0"/>
              </a:rPr>
              <a:t>I am learning </a:t>
            </a:r>
            <a:r>
              <a:rPr lang="en-GB" sz="1400" dirty="0" smtClean="0">
                <a:solidFill>
                  <a:prstClr val="black"/>
                </a:solidFill>
                <a:latin typeface="SassoonCRInfant" panose="02010503020300020003" pitchFamily="2" charset="0"/>
              </a:rPr>
              <a:t>to understand what is near school and what is far away from school. </a:t>
            </a:r>
          </a:p>
          <a:p>
            <a:pPr lvl="0"/>
            <a:endParaRPr lang="en-GB" sz="1400" dirty="0" smtClean="0">
              <a:solidFill>
                <a:prstClr val="black"/>
              </a:solidFill>
              <a:latin typeface="SassoonCRInfant" panose="02010503020300020003" pitchFamily="2" charset="0"/>
            </a:endParaRPr>
          </a:p>
          <a:p>
            <a:pPr lvl="0"/>
            <a:endParaRPr lang="en-GB" sz="1400" dirty="0">
              <a:solidFill>
                <a:prstClr val="black"/>
              </a:solidFill>
              <a:latin typeface="SassoonCRInfant" panose="02010503020300020003" pitchFamily="2" charset="0"/>
            </a:endParaRPr>
          </a:p>
        </p:txBody>
      </p:sp>
      <p:sp>
        <p:nvSpPr>
          <p:cNvPr id="28" name="Rounded Rectangle 27"/>
          <p:cNvSpPr/>
          <p:nvPr/>
        </p:nvSpPr>
        <p:spPr>
          <a:xfrm>
            <a:off x="4443237" y="2905054"/>
            <a:ext cx="1589807"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0" name="Rounded Rectangle 29"/>
          <p:cNvSpPr/>
          <p:nvPr/>
        </p:nvSpPr>
        <p:spPr>
          <a:xfrm>
            <a:off x="6576150" y="2412101"/>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2" name="TextBox 31"/>
          <p:cNvSpPr txBox="1"/>
          <p:nvPr/>
        </p:nvSpPr>
        <p:spPr>
          <a:xfrm>
            <a:off x="530743" y="3819321"/>
            <a:ext cx="1314681" cy="1815882"/>
          </a:xfrm>
          <a:prstGeom prst="rect">
            <a:avLst/>
          </a:prstGeom>
          <a:noFill/>
        </p:spPr>
        <p:txBody>
          <a:bodyPr wrap="square" rtlCol="0">
            <a:spAutoFit/>
          </a:bodyPr>
          <a:lstStyle/>
          <a:p>
            <a:r>
              <a:rPr lang="en-GB" sz="1400" dirty="0" smtClean="0">
                <a:latin typeface="SassoonCRInfant" panose="02010503020300020003" pitchFamily="2" charset="0"/>
              </a:rPr>
              <a:t>I am learning</a:t>
            </a:r>
            <a:r>
              <a:rPr lang="en-US" sz="1400" dirty="0" smtClean="0">
                <a:latin typeface="SassoonCRInfant" panose="02010503020300020003" pitchFamily="2" charset="0"/>
              </a:rPr>
              <a:t> </a:t>
            </a:r>
            <a:r>
              <a:rPr lang="en-US" sz="1400" dirty="0">
                <a:latin typeface="SassoonCRInfant" panose="02010503020300020003" pitchFamily="2" charset="0"/>
              </a:rPr>
              <a:t>describe the places that we </a:t>
            </a:r>
            <a:r>
              <a:rPr lang="en-US" sz="1400" dirty="0" smtClean="0">
                <a:latin typeface="SassoonCRInfant" panose="02010503020300020003" pitchFamily="2" charset="0"/>
              </a:rPr>
              <a:t>go to </a:t>
            </a:r>
            <a:r>
              <a:rPr lang="en-US" sz="1400" dirty="0">
                <a:latin typeface="SassoonCRInfant" panose="02010503020300020003" pitchFamily="2" charset="0"/>
              </a:rPr>
              <a:t>often and rarely, and what we see on the way to </a:t>
            </a:r>
            <a:r>
              <a:rPr lang="en-US" sz="1400" dirty="0" smtClean="0">
                <a:latin typeface="SassoonCRInfant" panose="02010503020300020003" pitchFamily="2" charset="0"/>
              </a:rPr>
              <a:t>school. </a:t>
            </a:r>
            <a:endParaRPr lang="en-GB" sz="1400" dirty="0">
              <a:latin typeface="SassoonCRInfant" panose="02010503020300020003" pitchFamily="2" charset="0"/>
            </a:endParaRPr>
          </a:p>
        </p:txBody>
      </p:sp>
      <p:sp>
        <p:nvSpPr>
          <p:cNvPr id="33" name="TextBox 32"/>
          <p:cNvSpPr txBox="1"/>
          <p:nvPr/>
        </p:nvSpPr>
        <p:spPr>
          <a:xfrm>
            <a:off x="4604116" y="3052250"/>
            <a:ext cx="1352938" cy="1169551"/>
          </a:xfrm>
          <a:prstGeom prst="rect">
            <a:avLst/>
          </a:prstGeom>
          <a:noFill/>
        </p:spPr>
        <p:txBody>
          <a:bodyPr wrap="square" rtlCol="0">
            <a:spAutoFit/>
          </a:bodyPr>
          <a:lstStyle/>
          <a:p>
            <a:r>
              <a:rPr lang="en-GB" sz="1400" dirty="0" smtClean="0">
                <a:latin typeface="SassoonCRInfant" panose="02010503020300020003" pitchFamily="2" charset="0"/>
              </a:rPr>
              <a:t>I am learning to use and understand a simple plan of the classroom.</a:t>
            </a:r>
            <a:endParaRPr lang="en-GB" sz="1400" dirty="0">
              <a:latin typeface="SassoonCRInfant" panose="02010503020300020003" pitchFamily="2" charset="0"/>
            </a:endParaRPr>
          </a:p>
        </p:txBody>
      </p:sp>
      <p:sp>
        <p:nvSpPr>
          <p:cNvPr id="34" name="Rectangle 33"/>
          <p:cNvSpPr/>
          <p:nvPr/>
        </p:nvSpPr>
        <p:spPr>
          <a:xfrm>
            <a:off x="6633750" y="2592996"/>
            <a:ext cx="1509154" cy="954107"/>
          </a:xfrm>
          <a:prstGeom prst="rect">
            <a:avLst/>
          </a:prstGeom>
        </p:spPr>
        <p:txBody>
          <a:bodyPr wrap="square">
            <a:spAutoFit/>
          </a:bodyPr>
          <a:lstStyle/>
          <a:p>
            <a:r>
              <a:rPr lang="en-GB" sz="1400" dirty="0" smtClean="0">
                <a:latin typeface="SassoonCRInfant" panose="02010503020300020003" pitchFamily="2" charset="0"/>
              </a:rPr>
              <a:t>I am learning to understand and use a local area map. </a:t>
            </a:r>
            <a:endParaRPr lang="en-GB" sz="1400" dirty="0">
              <a:latin typeface="SassoonCRInfant" panose="02010503020300020003" pitchFamily="2" charset="0"/>
            </a:endParaRPr>
          </a:p>
        </p:txBody>
      </p:sp>
      <p:sp>
        <p:nvSpPr>
          <p:cNvPr id="37" name="Rounded Rectangle 36"/>
          <p:cNvSpPr/>
          <p:nvPr/>
        </p:nvSpPr>
        <p:spPr>
          <a:xfrm>
            <a:off x="10106656" y="4257976"/>
            <a:ext cx="1960998" cy="2424376"/>
          </a:xfrm>
          <a:prstGeom prst="round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latin typeface="SassoonCRInfant" panose="02010503020300020003" pitchFamily="2" charset="0"/>
            </a:endParaRPr>
          </a:p>
        </p:txBody>
      </p:sp>
      <p:sp>
        <p:nvSpPr>
          <p:cNvPr id="38" name="Rectangle 37"/>
          <p:cNvSpPr/>
          <p:nvPr/>
        </p:nvSpPr>
        <p:spPr>
          <a:xfrm>
            <a:off x="10194646" y="4338262"/>
            <a:ext cx="1946987" cy="2639184"/>
          </a:xfrm>
          <a:prstGeom prst="rect">
            <a:avLst/>
          </a:prstGeom>
        </p:spPr>
        <p:txBody>
          <a:bodyPr wrap="square">
            <a:spAutoFit/>
          </a:bodyPr>
          <a:lstStyle/>
          <a:p>
            <a:r>
              <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Key vocabulary:</a:t>
            </a:r>
          </a:p>
          <a:p>
            <a:r>
              <a:rPr lang="en-GB" sz="850" dirty="0">
                <a:latin typeface="SassoonCRInfant" panose="02010503020300020003" pitchFamily="2" charset="0"/>
              </a:rPr>
              <a:t>restaurant, high street, supermarket, place of worship, bus stop, train station, hospital, car park, river, pond, park, playground, wood, hill, block of flats (medium height and tall), bungalow, semi-detached house, stone cottage, school, near, far, Edinburgh, Cardiff, London, Birmingham, Snowdon, Isle of Wight, Fort William, Caernarfon castle, Manchester, East Anglia, map, plan, familiar, hidden, navigation, grid, symbols, above, aerial, bird’s-eye, </a:t>
            </a:r>
            <a:r>
              <a:rPr lang="en-US" sz="850" dirty="0">
                <a:latin typeface="SassoonCRInfant" panose="02010503020300020003" pitchFamily="2" charset="0"/>
              </a:rPr>
              <a:t>open space</a:t>
            </a:r>
            <a:r>
              <a:rPr lang="en-GB" sz="850" dirty="0">
                <a:latin typeface="SassoonCRInfant" panose="02010503020300020003" pitchFamily="2" charset="0"/>
              </a:rPr>
              <a:t>, </a:t>
            </a:r>
            <a:r>
              <a:rPr lang="en-US" sz="850" dirty="0">
                <a:latin typeface="SassoonCRInfant" panose="02010503020300020003" pitchFamily="2" charset="0"/>
              </a:rPr>
              <a:t>green space</a:t>
            </a:r>
            <a:r>
              <a:rPr lang="en-GB" sz="850" dirty="0">
                <a:latin typeface="SassoonCRInfant" panose="02010503020300020003" pitchFamily="2" charset="0"/>
              </a:rPr>
              <a:t>, </a:t>
            </a:r>
            <a:r>
              <a:rPr lang="en-US" sz="850" dirty="0">
                <a:latin typeface="SassoonCRInfant" panose="02010503020300020003" pitchFamily="2" charset="0"/>
              </a:rPr>
              <a:t>field park, forest</a:t>
            </a:r>
            <a:r>
              <a:rPr lang="en-GB" sz="850" dirty="0">
                <a:latin typeface="SassoonCRInfant" panose="02010503020300020003" pitchFamily="2" charset="0"/>
              </a:rPr>
              <a:t>, </a:t>
            </a:r>
            <a:r>
              <a:rPr lang="en-US" sz="850" dirty="0">
                <a:latin typeface="SassoonCRInfant" panose="02010503020300020003" pitchFamily="2" charset="0"/>
              </a:rPr>
              <a:t>woodland</a:t>
            </a:r>
            <a:r>
              <a:rPr lang="en-GB" sz="850" dirty="0">
                <a:latin typeface="SassoonCRInfant" panose="02010503020300020003" pitchFamily="2" charset="0"/>
              </a:rPr>
              <a:t>, </a:t>
            </a:r>
            <a:r>
              <a:rPr lang="en-US" sz="850" dirty="0">
                <a:latin typeface="SassoonCRInfant" panose="02010503020300020003" pitchFamily="2" charset="0"/>
              </a:rPr>
              <a:t>landmark</a:t>
            </a:r>
            <a:r>
              <a:rPr lang="en-GB" sz="850" dirty="0">
                <a:latin typeface="SassoonCRInfant" panose="02010503020300020003" pitchFamily="2" charset="0"/>
              </a:rPr>
              <a:t>, </a:t>
            </a:r>
            <a:r>
              <a:rPr lang="en-US" sz="850" dirty="0">
                <a:latin typeface="SassoonCRInfant" panose="02010503020300020003" pitchFamily="2" charset="0"/>
              </a:rPr>
              <a:t>park</a:t>
            </a:r>
            <a:r>
              <a:rPr lang="en-GB" sz="850" dirty="0">
                <a:latin typeface="SassoonCRInfant" panose="02010503020300020003" pitchFamily="2" charset="0"/>
              </a:rPr>
              <a:t>, </a:t>
            </a:r>
            <a:r>
              <a:rPr lang="en-US" sz="850" dirty="0">
                <a:latin typeface="SassoonCRInfant" panose="02010503020300020003" pitchFamily="2" charset="0"/>
              </a:rPr>
              <a:t>golf club</a:t>
            </a:r>
            <a:r>
              <a:rPr lang="en-GB" sz="850" dirty="0">
                <a:latin typeface="SassoonCRInfant" panose="02010503020300020003" pitchFamily="2" charset="0"/>
              </a:rPr>
              <a:t>, </a:t>
            </a:r>
            <a:r>
              <a:rPr lang="en-US" sz="850" dirty="0">
                <a:latin typeface="SassoonCRInfant" panose="02010503020300020003" pitchFamily="2" charset="0"/>
              </a:rPr>
              <a:t>allotments</a:t>
            </a:r>
            <a:r>
              <a:rPr lang="en-GB" sz="850" dirty="0">
                <a:latin typeface="SassoonCRInfant" panose="02010503020300020003" pitchFamily="2" charset="0"/>
              </a:rPr>
              <a:t>, </a:t>
            </a:r>
            <a:r>
              <a:rPr lang="en-US" sz="850" dirty="0">
                <a:latin typeface="SassoonCRInfant" panose="02010503020300020003" pitchFamily="2" charset="0"/>
              </a:rPr>
              <a:t>beach</a:t>
            </a:r>
            <a:r>
              <a:rPr lang="en-GB" sz="850" dirty="0">
                <a:latin typeface="SassoonCRInfant" panose="02010503020300020003" pitchFamily="2" charset="0"/>
              </a:rPr>
              <a:t>, </a:t>
            </a:r>
            <a:r>
              <a:rPr lang="en-US" sz="850" dirty="0">
                <a:latin typeface="SassoonCRInfant" panose="02010503020300020003" pitchFamily="2" charset="0"/>
              </a:rPr>
              <a:t>cliffs</a:t>
            </a:r>
            <a:r>
              <a:rPr lang="en-GB" sz="850" dirty="0">
                <a:latin typeface="SassoonCRInfant" panose="02010503020300020003" pitchFamily="2" charset="0"/>
              </a:rPr>
              <a:t>, </a:t>
            </a:r>
            <a:r>
              <a:rPr lang="en-US" sz="850" dirty="0">
                <a:latin typeface="SassoonCRInfant" panose="02010503020300020003" pitchFamily="2" charset="0"/>
              </a:rPr>
              <a:t>promenade</a:t>
            </a:r>
            <a:endParaRPr lang="en-GB" sz="850" dirty="0">
              <a:latin typeface="SassoonCRInfant" panose="02010503020300020003" pitchFamily="2" charset="0"/>
            </a:endParaRPr>
          </a:p>
          <a:p>
            <a:endParaRPr lang="en-GB" sz="1200"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endParaRPr lang="en-GB" sz="1400" dirty="0">
              <a:latin typeface="SassoonCRInfant" panose="02010503020300020003" pitchFamily="2" charset="0"/>
            </a:endParaRPr>
          </a:p>
        </p:txBody>
      </p:sp>
      <p:sp>
        <p:nvSpPr>
          <p:cNvPr id="39" name="TextBox 38"/>
          <p:cNvSpPr txBox="1"/>
          <p:nvPr/>
        </p:nvSpPr>
        <p:spPr>
          <a:xfrm>
            <a:off x="432773" y="5667598"/>
            <a:ext cx="4474030" cy="276999"/>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a:t>
            </a:r>
            <a:r>
              <a:rPr lang="en-GB" sz="1200" dirty="0">
                <a:solidFill>
                  <a:srgbClr val="7030A0"/>
                </a:solidFill>
                <a:latin typeface="SassoonCRInfant" panose="02010503020300020003" pitchFamily="2" charset="0"/>
              </a:rPr>
              <a:t>can </a:t>
            </a:r>
            <a:r>
              <a:rPr lang="en-GB" sz="1200" dirty="0" smtClean="0">
                <a:solidFill>
                  <a:srgbClr val="7030A0"/>
                </a:solidFill>
                <a:latin typeface="SassoonCRInfant" panose="02010503020300020003" pitchFamily="2" charset="0"/>
              </a:rPr>
              <a:t>say where I go often/rarely and what I see on the way home.</a:t>
            </a:r>
            <a:endParaRPr lang="en-GB" sz="1200" dirty="0">
              <a:solidFill>
                <a:srgbClr val="7030A0"/>
              </a:solidFill>
              <a:latin typeface="SassoonCRInfant" panose="02010503020300020003" pitchFamily="2" charset="0"/>
            </a:endParaRPr>
          </a:p>
        </p:txBody>
      </p:sp>
      <p:sp>
        <p:nvSpPr>
          <p:cNvPr id="40" name="TextBox 39"/>
          <p:cNvSpPr txBox="1"/>
          <p:nvPr/>
        </p:nvSpPr>
        <p:spPr>
          <a:xfrm>
            <a:off x="2493025" y="5286948"/>
            <a:ext cx="5118975"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know what is far and what is near. I will talk about the furthest that I have travelled.</a:t>
            </a:r>
            <a:endParaRPr lang="en-GB" sz="1200" dirty="0">
              <a:solidFill>
                <a:srgbClr val="7030A0"/>
              </a:solidFill>
              <a:latin typeface="SassoonCRInfant" panose="02010503020300020003" pitchFamily="2" charset="0"/>
            </a:endParaRPr>
          </a:p>
        </p:txBody>
      </p:sp>
      <p:sp>
        <p:nvSpPr>
          <p:cNvPr id="41" name="TextBox 40"/>
          <p:cNvSpPr txBox="1"/>
          <p:nvPr/>
        </p:nvSpPr>
        <p:spPr>
          <a:xfrm>
            <a:off x="4398054" y="4777922"/>
            <a:ext cx="3577866"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understand a plan of the classroom. I can hold it up correctly and add items to the plan. </a:t>
            </a:r>
            <a:endParaRPr lang="en-GB" sz="1200" dirty="0">
              <a:solidFill>
                <a:srgbClr val="7030A0"/>
              </a:solidFill>
              <a:latin typeface="SassoonCRInfant" panose="02010503020300020003" pitchFamily="2" charset="0"/>
            </a:endParaRPr>
          </a:p>
        </p:txBody>
      </p:sp>
      <p:sp>
        <p:nvSpPr>
          <p:cNvPr id="42" name="TextBox 41"/>
          <p:cNvSpPr txBox="1"/>
          <p:nvPr/>
        </p:nvSpPr>
        <p:spPr>
          <a:xfrm>
            <a:off x="6415271" y="4345288"/>
            <a:ext cx="4341419"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understand a map of the local area. </a:t>
            </a:r>
          </a:p>
          <a:p>
            <a:r>
              <a:rPr lang="en-GB" sz="1200" dirty="0" smtClean="0">
                <a:solidFill>
                  <a:srgbClr val="7030A0"/>
                </a:solidFill>
                <a:latin typeface="SassoonCRInfant" panose="02010503020300020003" pitchFamily="2" charset="0"/>
              </a:rPr>
              <a:t>I can use the map to get around. </a:t>
            </a:r>
            <a:endParaRPr lang="en-GB" sz="1200" dirty="0">
              <a:solidFill>
                <a:srgbClr val="7030A0"/>
              </a:solidFill>
              <a:latin typeface="SassoonCRInfant" panose="02010503020300020003" pitchFamily="2" charset="0"/>
            </a:endParaRPr>
          </a:p>
        </p:txBody>
      </p:sp>
      <p:sp>
        <p:nvSpPr>
          <p:cNvPr id="44" name="Rounded Rectangle 43"/>
          <p:cNvSpPr/>
          <p:nvPr/>
        </p:nvSpPr>
        <p:spPr>
          <a:xfrm>
            <a:off x="8549397" y="1702608"/>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45" name="Rectangle 44"/>
          <p:cNvSpPr/>
          <p:nvPr/>
        </p:nvSpPr>
        <p:spPr>
          <a:xfrm>
            <a:off x="8680825" y="1753843"/>
            <a:ext cx="1234007" cy="1600438"/>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to identify the destination of our field trip and remember the journey to get there.</a:t>
            </a:r>
            <a:endParaRPr lang="en-GB" sz="1400" dirty="0">
              <a:latin typeface="SassoonCRInfant" panose="02010503020300020003" pitchFamily="2" charset="0"/>
            </a:endParaRPr>
          </a:p>
        </p:txBody>
      </p:sp>
      <p:sp>
        <p:nvSpPr>
          <p:cNvPr id="48" name="TextBox 47"/>
          <p:cNvSpPr txBox="1"/>
          <p:nvPr/>
        </p:nvSpPr>
        <p:spPr>
          <a:xfrm>
            <a:off x="8621485" y="3632039"/>
            <a:ext cx="2320158" cy="830997"/>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locate the open space on an aerial photo.</a:t>
            </a:r>
          </a:p>
          <a:p>
            <a:r>
              <a:rPr lang="en-GB" sz="1200" dirty="0" smtClean="0">
                <a:solidFill>
                  <a:srgbClr val="7030A0"/>
                </a:solidFill>
                <a:latin typeface="SassoonCRInfant" panose="02010503020300020003" pitchFamily="2" charset="0"/>
              </a:rPr>
              <a:t>I can recall the journey and put landmarks in sequence.  </a:t>
            </a:r>
            <a:endParaRPr lang="en-GB" sz="1200" dirty="0">
              <a:solidFill>
                <a:srgbClr val="7030A0"/>
              </a:solidFill>
              <a:latin typeface="SassoonCRInfant" panose="02010503020300020003" pitchFamily="2" charset="0"/>
            </a:endParaRPr>
          </a:p>
        </p:txBody>
      </p:sp>
      <p:sp>
        <p:nvSpPr>
          <p:cNvPr id="49" name="Rounded Rectangle 48"/>
          <p:cNvSpPr/>
          <p:nvPr/>
        </p:nvSpPr>
        <p:spPr>
          <a:xfrm>
            <a:off x="262232" y="180468"/>
            <a:ext cx="3269673" cy="2231633"/>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50" name="Rectangle 49"/>
          <p:cNvSpPr/>
          <p:nvPr/>
        </p:nvSpPr>
        <p:spPr>
          <a:xfrm>
            <a:off x="422307" y="362898"/>
            <a:ext cx="3013620" cy="1077218"/>
          </a:xfrm>
          <a:prstGeom prst="rect">
            <a:avLst/>
          </a:prstGeom>
        </p:spPr>
        <p:txBody>
          <a:bodyPr wrap="square">
            <a:spAutoFit/>
          </a:bodyPr>
          <a:lstStyle/>
          <a:p>
            <a:pPr algn="ctr"/>
            <a:r>
              <a:rPr lang="en-GB" sz="1600" dirty="0" smtClean="0">
                <a:latin typeface="SassoonCRInfant" panose="02010503020300020003" pitchFamily="2" charset="0"/>
              </a:rPr>
              <a:t>LEARNING JOURNEY</a:t>
            </a:r>
          </a:p>
          <a:p>
            <a:pPr algn="ctr"/>
            <a:r>
              <a:rPr lang="en-GB" sz="1600" b="1" dirty="0" smtClean="0">
                <a:solidFill>
                  <a:srgbClr val="002060"/>
                </a:solidFill>
                <a:latin typeface="SassoonCRInfant" panose="02010503020300020003" pitchFamily="2" charset="0"/>
              </a:rPr>
              <a:t>Our Local area</a:t>
            </a:r>
          </a:p>
          <a:p>
            <a:pPr algn="ctr"/>
            <a:r>
              <a:rPr lang="en-GB" sz="1600" b="1" dirty="0" smtClean="0">
                <a:solidFill>
                  <a:srgbClr val="002060"/>
                </a:solidFill>
                <a:latin typeface="SassoonCRInfant" panose="02010503020300020003" pitchFamily="2" charset="0"/>
              </a:rPr>
              <a:t>Autumn 1 </a:t>
            </a:r>
            <a:r>
              <a:rPr lang="en-GB" sz="1600" b="1" dirty="0" smtClean="0">
                <a:solidFill>
                  <a:srgbClr val="00B050"/>
                </a:solidFill>
                <a:latin typeface="SassoonCRInfant" panose="02010503020300020003" pitchFamily="2" charset="0"/>
              </a:rPr>
              <a:t>Geography</a:t>
            </a:r>
          </a:p>
          <a:p>
            <a:pPr algn="ctr"/>
            <a:endParaRPr lang="en-GB" sz="1600" b="1" dirty="0">
              <a:solidFill>
                <a:srgbClr val="002060"/>
              </a:solidFill>
              <a:latin typeface="SassoonCRInfant" panose="02010503020300020003" pitchFamily="2" charset="0"/>
            </a:endParaRPr>
          </a:p>
        </p:txBody>
      </p:sp>
      <p:sp>
        <p:nvSpPr>
          <p:cNvPr id="53" name="Rounded Rectangle 52"/>
          <p:cNvSpPr/>
          <p:nvPr/>
        </p:nvSpPr>
        <p:spPr>
          <a:xfrm>
            <a:off x="4085365" y="206829"/>
            <a:ext cx="7867150" cy="908675"/>
          </a:xfrm>
          <a:prstGeom prst="round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GB">
              <a:latin typeface="SassoonCRInfant" panose="02010503020300020003" pitchFamily="2" charset="0"/>
            </a:endParaRPr>
          </a:p>
        </p:txBody>
      </p:sp>
      <p:sp>
        <p:nvSpPr>
          <p:cNvPr id="54" name="TextBox 53"/>
          <p:cNvSpPr txBox="1"/>
          <p:nvPr/>
        </p:nvSpPr>
        <p:spPr>
          <a:xfrm>
            <a:off x="4181302" y="281410"/>
            <a:ext cx="7589124" cy="1138773"/>
          </a:xfrm>
          <a:prstGeom prst="rect">
            <a:avLst/>
          </a:prstGeom>
          <a:noFill/>
        </p:spPr>
        <p:txBody>
          <a:bodyPr wrap="square" rtlCol="0">
            <a:spAutoFit/>
          </a:bodyPr>
          <a:lstStyle/>
          <a:p>
            <a:pPr lvl="0"/>
            <a:r>
              <a:rPr lang="en-GB" dirty="0" smtClean="0">
                <a:latin typeface="SassoonCRInfant" panose="02010503020300020003" pitchFamily="2" charset="0"/>
              </a:rPr>
              <a:t>OUTCOME: </a:t>
            </a:r>
            <a:r>
              <a:rPr lang="en-GB" sz="1600" b="1" dirty="0" smtClean="0">
                <a:solidFill>
                  <a:srgbClr val="0070C0"/>
                </a:solidFill>
                <a:latin typeface="SassoonCRInfant" panose="02010503020300020003" pitchFamily="2" charset="0"/>
              </a:rPr>
              <a:t>To </a:t>
            </a:r>
            <a:r>
              <a:rPr lang="en-GB" sz="1600" b="1" dirty="0">
                <a:solidFill>
                  <a:srgbClr val="0070C0"/>
                </a:solidFill>
                <a:latin typeface="SassoonCRInfant" panose="02010503020300020003" pitchFamily="2" charset="0"/>
              </a:rPr>
              <a:t>identify the </a:t>
            </a:r>
            <a:r>
              <a:rPr lang="en-GB" sz="1600" b="1" dirty="0" smtClean="0">
                <a:solidFill>
                  <a:srgbClr val="0070C0"/>
                </a:solidFill>
                <a:latin typeface="SassoonCRInfant" panose="02010503020300020003" pitchFamily="2" charset="0"/>
              </a:rPr>
              <a:t>significant landmarks </a:t>
            </a:r>
            <a:r>
              <a:rPr lang="en-GB" sz="1600" b="1" dirty="0">
                <a:solidFill>
                  <a:srgbClr val="0070C0"/>
                </a:solidFill>
                <a:latin typeface="SassoonCRInfant" panose="02010503020300020003" pitchFamily="2" charset="0"/>
              </a:rPr>
              <a:t>of </a:t>
            </a:r>
            <a:r>
              <a:rPr lang="en-GB" sz="1600" b="1" dirty="0" smtClean="0">
                <a:solidFill>
                  <a:srgbClr val="0070C0"/>
                </a:solidFill>
                <a:latin typeface="SassoonCRInfant" panose="02010503020300020003" pitchFamily="2" charset="0"/>
              </a:rPr>
              <a:t>our local area. </a:t>
            </a:r>
          </a:p>
          <a:p>
            <a:pPr lvl="0"/>
            <a:r>
              <a:rPr lang="en-GB" sz="1600" b="1" dirty="0" smtClean="0">
                <a:solidFill>
                  <a:srgbClr val="0070C0"/>
                </a:solidFill>
                <a:latin typeface="SassoonCRInfant" panose="02010503020300020003" pitchFamily="2" charset="0"/>
              </a:rPr>
              <a:t>To compare </a:t>
            </a:r>
            <a:r>
              <a:rPr lang="en-GB" sz="1600" b="1" dirty="0">
                <a:solidFill>
                  <a:srgbClr val="0070C0"/>
                </a:solidFill>
                <a:latin typeface="SassoonCRInfant" panose="02010503020300020003" pitchFamily="2" charset="0"/>
              </a:rPr>
              <a:t>journeys and landscapes and understand near/far, often/ </a:t>
            </a:r>
            <a:r>
              <a:rPr lang="en-GB" sz="1600" b="1" dirty="0" smtClean="0">
                <a:solidFill>
                  <a:srgbClr val="0070C0"/>
                </a:solidFill>
                <a:latin typeface="SassoonCRInfant" panose="02010503020300020003" pitchFamily="2" charset="0"/>
              </a:rPr>
              <a:t>rarely. </a:t>
            </a:r>
          </a:p>
          <a:p>
            <a:pPr lvl="0"/>
            <a:r>
              <a:rPr lang="en-GB" sz="1600" b="1" dirty="0" smtClean="0">
                <a:solidFill>
                  <a:srgbClr val="0070C0"/>
                </a:solidFill>
                <a:latin typeface="SassoonCRInfant" panose="02010503020300020003" pitchFamily="2" charset="0"/>
              </a:rPr>
              <a:t>To learn </a:t>
            </a:r>
            <a:r>
              <a:rPr lang="en-GB" sz="1600" b="1" dirty="0">
                <a:solidFill>
                  <a:srgbClr val="0070C0"/>
                </a:solidFill>
                <a:latin typeface="SassoonCRInfant" panose="02010503020300020003" pitchFamily="2" charset="0"/>
              </a:rPr>
              <a:t>about maps, map-making and symbols.</a:t>
            </a:r>
          </a:p>
          <a:p>
            <a:pPr algn="ctr"/>
            <a:r>
              <a:rPr lang="en-GB" b="1" dirty="0" smtClean="0">
                <a:solidFill>
                  <a:srgbClr val="002060"/>
                </a:solidFill>
                <a:latin typeface="SassoonCRInfant" panose="02010503020300020003" pitchFamily="2" charset="0"/>
              </a:rPr>
              <a:t> </a:t>
            </a:r>
            <a:endParaRPr lang="en-GB" b="1" dirty="0">
              <a:solidFill>
                <a:srgbClr val="002060"/>
              </a:solidFill>
              <a:latin typeface="SassoonCRInfant" panose="02010503020300020003" pitchFamily="2" charset="0"/>
            </a:endParaRPr>
          </a:p>
        </p:txBody>
      </p:sp>
      <p:sp>
        <p:nvSpPr>
          <p:cNvPr id="55" name="TextBox 54"/>
          <p:cNvSpPr txBox="1"/>
          <p:nvPr/>
        </p:nvSpPr>
        <p:spPr>
          <a:xfrm>
            <a:off x="4545573" y="2338618"/>
            <a:ext cx="1641414" cy="261610"/>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I read a plan?</a:t>
            </a:r>
            <a:endParaRPr lang="en-GB" sz="1100" dirty="0">
              <a:solidFill>
                <a:schemeClr val="accent5">
                  <a:lumMod val="75000"/>
                </a:schemeClr>
              </a:solidFill>
              <a:latin typeface="SassoonCRInfant" panose="02010503020300020003" pitchFamily="2" charset="0"/>
            </a:endParaRPr>
          </a:p>
        </p:txBody>
      </p:sp>
      <p:sp>
        <p:nvSpPr>
          <p:cNvPr id="56" name="TextBox 55"/>
          <p:cNvSpPr txBox="1"/>
          <p:nvPr/>
        </p:nvSpPr>
        <p:spPr>
          <a:xfrm>
            <a:off x="6408326" y="2014762"/>
            <a:ext cx="1587611" cy="261610"/>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I use a map?</a:t>
            </a:r>
            <a:endParaRPr lang="en-GB" sz="1100" dirty="0">
              <a:solidFill>
                <a:schemeClr val="accent5">
                  <a:lumMod val="75000"/>
                </a:schemeClr>
              </a:solidFill>
              <a:latin typeface="SassoonCRInfant" panose="02010503020300020003" pitchFamily="2" charset="0"/>
            </a:endParaRPr>
          </a:p>
        </p:txBody>
      </p:sp>
      <p:sp>
        <p:nvSpPr>
          <p:cNvPr id="58" name="TextBox 57"/>
          <p:cNvSpPr txBox="1"/>
          <p:nvPr/>
        </p:nvSpPr>
        <p:spPr>
          <a:xfrm>
            <a:off x="2497753" y="2887439"/>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near me and what is far away?</a:t>
            </a:r>
            <a:endParaRPr lang="en-GB" sz="1100" dirty="0">
              <a:solidFill>
                <a:schemeClr val="accent5">
                  <a:lumMod val="75000"/>
                </a:schemeClr>
              </a:solidFill>
              <a:latin typeface="SassoonCRInfant" panose="02010503020300020003" pitchFamily="2" charset="0"/>
            </a:endParaRPr>
          </a:p>
        </p:txBody>
      </p:sp>
      <p:sp>
        <p:nvSpPr>
          <p:cNvPr id="59" name="TextBox 58"/>
          <p:cNvSpPr txBox="1"/>
          <p:nvPr/>
        </p:nvSpPr>
        <p:spPr>
          <a:xfrm>
            <a:off x="422307" y="3149126"/>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a:t>
            </a:r>
            <a:r>
              <a:rPr lang="en-US" sz="1100" dirty="0">
                <a:solidFill>
                  <a:schemeClr val="accent5">
                    <a:lumMod val="75000"/>
                  </a:schemeClr>
                </a:solidFill>
                <a:latin typeface="SassoonCRInfant" panose="02010503020300020003" pitchFamily="2" charset="0"/>
              </a:rPr>
              <a:t>What do I</a:t>
            </a:r>
            <a:r>
              <a:rPr lang="en-US" sz="1100" dirty="0" smtClean="0">
                <a:solidFill>
                  <a:schemeClr val="accent5">
                    <a:lumMod val="75000"/>
                  </a:schemeClr>
                </a:solidFill>
                <a:latin typeface="SassoonCRInfant" panose="02010503020300020003" pitchFamily="2" charset="0"/>
              </a:rPr>
              <a:t> </a:t>
            </a:r>
            <a:r>
              <a:rPr lang="en-US" sz="1100" dirty="0">
                <a:solidFill>
                  <a:schemeClr val="accent5">
                    <a:lumMod val="75000"/>
                  </a:schemeClr>
                </a:solidFill>
                <a:latin typeface="SassoonCRInfant" panose="02010503020300020003" pitchFamily="2" charset="0"/>
              </a:rPr>
              <a:t>know </a:t>
            </a:r>
            <a:r>
              <a:rPr lang="en-US" sz="1100" dirty="0" smtClean="0">
                <a:solidFill>
                  <a:schemeClr val="accent5">
                    <a:lumMod val="75000"/>
                  </a:schemeClr>
                </a:solidFill>
                <a:latin typeface="SassoonCRInfant" panose="02010503020300020003" pitchFamily="2" charset="0"/>
              </a:rPr>
              <a:t>as a </a:t>
            </a:r>
            <a:r>
              <a:rPr lang="en-US" sz="1100" dirty="0">
                <a:solidFill>
                  <a:schemeClr val="accent5">
                    <a:lumMod val="75000"/>
                  </a:schemeClr>
                </a:solidFill>
                <a:latin typeface="SassoonCRInfant" panose="02010503020300020003" pitchFamily="2" charset="0"/>
              </a:rPr>
              <a:t>‘local area </a:t>
            </a:r>
            <a:r>
              <a:rPr lang="en-US" sz="1100" dirty="0" smtClean="0">
                <a:solidFill>
                  <a:schemeClr val="accent5">
                    <a:lumMod val="75000"/>
                  </a:schemeClr>
                </a:solidFill>
                <a:latin typeface="SassoonCRInfant" panose="02010503020300020003" pitchFamily="2" charset="0"/>
              </a:rPr>
              <a:t>expert</a:t>
            </a:r>
            <a:r>
              <a:rPr lang="en-US" sz="1100" dirty="0" smtClean="0">
                <a:solidFill>
                  <a:schemeClr val="accent5">
                    <a:lumMod val="75000"/>
                  </a:schemeClr>
                </a:solidFill>
              </a:rPr>
              <a:t>’?</a:t>
            </a:r>
            <a:endParaRPr lang="en-GB" sz="1100" dirty="0">
              <a:solidFill>
                <a:schemeClr val="accent5">
                  <a:lumMod val="75000"/>
                </a:schemeClr>
              </a:solidFill>
            </a:endParaRPr>
          </a:p>
        </p:txBody>
      </p:sp>
      <p:sp>
        <p:nvSpPr>
          <p:cNvPr id="60" name="TextBox 59"/>
          <p:cNvSpPr txBox="1"/>
          <p:nvPr/>
        </p:nvSpPr>
        <p:spPr>
          <a:xfrm>
            <a:off x="8504022" y="1251233"/>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our nearest open space?</a:t>
            </a:r>
            <a:endParaRPr lang="en-GB" sz="1100" dirty="0">
              <a:solidFill>
                <a:schemeClr val="accent5">
                  <a:lumMod val="75000"/>
                </a:schemeClr>
              </a:solidFill>
              <a:latin typeface="SassoonCRInfant" panose="02010503020300020003" pitchFamily="2" charset="0"/>
            </a:endParaRPr>
          </a:p>
        </p:txBody>
      </p:sp>
      <p:sp>
        <p:nvSpPr>
          <p:cNvPr id="61" name="Rounded Rectangle 60"/>
          <p:cNvSpPr/>
          <p:nvPr/>
        </p:nvSpPr>
        <p:spPr>
          <a:xfrm>
            <a:off x="402772" y="5974781"/>
            <a:ext cx="9495700" cy="707571"/>
          </a:xfrm>
          <a:prstGeom prst="roundRect">
            <a:avLst/>
          </a:prstGeom>
          <a:solidFill>
            <a:schemeClr val="accent2">
              <a:lumMod val="20000"/>
              <a:lumOff val="80000"/>
            </a:schemeClr>
          </a:solidFill>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smtClean="0">
                <a:solidFill>
                  <a:schemeClr val="accent1">
                    <a:lumMod val="75000"/>
                  </a:schemeClr>
                </a:solidFill>
                <a:latin typeface="SassoonCRInfant" panose="02010503020300020003" pitchFamily="2" charset="0"/>
              </a:rPr>
              <a:t>Q:</a:t>
            </a:r>
            <a:r>
              <a:rPr lang="en-GB" sz="2000" b="1" dirty="0">
                <a:solidFill>
                  <a:schemeClr val="accent1">
                    <a:lumMod val="75000"/>
                  </a:schemeClr>
                </a:solidFill>
                <a:latin typeface="SassoonCRInfant" panose="02010503020300020003" pitchFamily="2" charset="0"/>
              </a:rPr>
              <a:t>What is it like where we live? </a:t>
            </a:r>
          </a:p>
        </p:txBody>
      </p:sp>
      <p:pic>
        <p:nvPicPr>
          <p:cNvPr id="1034" name="Picture 10" descr="map Icon 49396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7217" y="1143336"/>
            <a:ext cx="1277298" cy="1277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5696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1528500" y="3266116"/>
            <a:ext cx="9318109"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26" name="Rounded Rectangle 25"/>
          <p:cNvSpPr/>
          <p:nvPr/>
        </p:nvSpPr>
        <p:spPr>
          <a:xfrm>
            <a:off x="432773" y="3773054"/>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27" name="Rounded Rectangle 26"/>
          <p:cNvSpPr/>
          <p:nvPr/>
        </p:nvSpPr>
        <p:spPr>
          <a:xfrm>
            <a:off x="2534515" y="3427115"/>
            <a:ext cx="1571053" cy="189611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en-GB" sz="1400" dirty="0">
                <a:solidFill>
                  <a:prstClr val="black"/>
                </a:solidFill>
                <a:latin typeface="SassoonCRInfant" panose="02010503020300020003" pitchFamily="2" charset="0"/>
              </a:rPr>
              <a:t>I am </a:t>
            </a:r>
            <a:r>
              <a:rPr lang="en-GB" sz="1400" dirty="0" smtClean="0">
                <a:solidFill>
                  <a:prstClr val="black"/>
                </a:solidFill>
                <a:latin typeface="SassoonCRInfant" panose="02010503020300020003" pitchFamily="2" charset="0"/>
              </a:rPr>
              <a:t>using photographs from the past and a field trip in the present to see how Shadwell Basin has changed.</a:t>
            </a:r>
            <a:endParaRPr lang="en-GB" sz="1400" dirty="0">
              <a:solidFill>
                <a:prstClr val="black"/>
              </a:solidFill>
              <a:latin typeface="SassoonCRInfant" panose="02010503020300020003" pitchFamily="2" charset="0"/>
            </a:endParaRPr>
          </a:p>
        </p:txBody>
      </p:sp>
      <p:sp>
        <p:nvSpPr>
          <p:cNvPr id="28" name="Rounded Rectangle 27"/>
          <p:cNvSpPr/>
          <p:nvPr/>
        </p:nvSpPr>
        <p:spPr>
          <a:xfrm>
            <a:off x="4443237" y="2905054"/>
            <a:ext cx="1589807"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0" name="Rounded Rectangle 29"/>
          <p:cNvSpPr/>
          <p:nvPr/>
        </p:nvSpPr>
        <p:spPr>
          <a:xfrm>
            <a:off x="6576150" y="2412101"/>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2" name="TextBox 31"/>
          <p:cNvSpPr txBox="1"/>
          <p:nvPr/>
        </p:nvSpPr>
        <p:spPr>
          <a:xfrm>
            <a:off x="530744" y="4016727"/>
            <a:ext cx="1306286" cy="1169551"/>
          </a:xfrm>
          <a:prstGeom prst="rect">
            <a:avLst/>
          </a:prstGeom>
          <a:noFill/>
        </p:spPr>
        <p:txBody>
          <a:bodyPr wrap="square" rtlCol="0">
            <a:spAutoFit/>
          </a:bodyPr>
          <a:lstStyle/>
          <a:p>
            <a:r>
              <a:rPr lang="en-GB" sz="1400" dirty="0" smtClean="0">
                <a:latin typeface="SassoonCRInfant" panose="02010503020300020003" pitchFamily="2" charset="0"/>
              </a:rPr>
              <a:t>I am learning to find out more about Shadwell in the past. </a:t>
            </a:r>
            <a:endParaRPr lang="en-GB" sz="1400" dirty="0">
              <a:latin typeface="SassoonCRInfant" panose="02010503020300020003" pitchFamily="2" charset="0"/>
            </a:endParaRPr>
          </a:p>
        </p:txBody>
      </p:sp>
      <p:sp>
        <p:nvSpPr>
          <p:cNvPr id="33" name="TextBox 32"/>
          <p:cNvSpPr txBox="1"/>
          <p:nvPr/>
        </p:nvSpPr>
        <p:spPr>
          <a:xfrm>
            <a:off x="4557350" y="3009837"/>
            <a:ext cx="1451263" cy="1815882"/>
          </a:xfrm>
          <a:prstGeom prst="rect">
            <a:avLst/>
          </a:prstGeom>
          <a:noFill/>
        </p:spPr>
        <p:txBody>
          <a:bodyPr wrap="square" rtlCol="0">
            <a:spAutoFit/>
          </a:bodyPr>
          <a:lstStyle/>
          <a:p>
            <a:r>
              <a:rPr lang="en-GB" sz="1400" dirty="0">
                <a:solidFill>
                  <a:prstClr val="black"/>
                </a:solidFill>
                <a:latin typeface="SassoonCRInfant" panose="02010503020300020003" pitchFamily="2" charset="0"/>
              </a:rPr>
              <a:t>I am using photographs from the past and a field trip in the present to see how </a:t>
            </a:r>
            <a:r>
              <a:rPr lang="en-GB" sz="1400" dirty="0" smtClean="0">
                <a:solidFill>
                  <a:prstClr val="black"/>
                </a:solidFill>
                <a:latin typeface="SassoonCRInfant" panose="02010503020300020003" pitchFamily="2" charset="0"/>
              </a:rPr>
              <a:t>the River Thames has changed.</a:t>
            </a:r>
            <a:endParaRPr lang="en-GB" sz="1400" dirty="0">
              <a:latin typeface="SassoonCRInfant" panose="02010503020300020003" pitchFamily="2" charset="0"/>
            </a:endParaRPr>
          </a:p>
        </p:txBody>
      </p:sp>
      <p:sp>
        <p:nvSpPr>
          <p:cNvPr id="34" name="Rectangle 33"/>
          <p:cNvSpPr/>
          <p:nvPr/>
        </p:nvSpPr>
        <p:spPr>
          <a:xfrm>
            <a:off x="6633750" y="2592996"/>
            <a:ext cx="1509154" cy="1169551"/>
          </a:xfrm>
          <a:prstGeom prst="rect">
            <a:avLst/>
          </a:prstGeom>
        </p:spPr>
        <p:txBody>
          <a:bodyPr wrap="square">
            <a:spAutoFit/>
          </a:bodyPr>
          <a:lstStyle/>
          <a:p>
            <a:r>
              <a:rPr lang="en-GB" sz="1400" dirty="0" smtClean="0">
                <a:latin typeface="SassoonCRInfant" panose="02010503020300020003" pitchFamily="2" charset="0"/>
              </a:rPr>
              <a:t>I am learning to compare </a:t>
            </a:r>
            <a:r>
              <a:rPr lang="en-GB" sz="1400" dirty="0" err="1" smtClean="0">
                <a:latin typeface="SassoonCRInfant" panose="02010503020300020003" pitchFamily="2" charset="0"/>
              </a:rPr>
              <a:t>Watney</a:t>
            </a:r>
            <a:r>
              <a:rPr lang="en-GB" sz="1400" dirty="0" smtClean="0">
                <a:latin typeface="SassoonCRInfant" panose="02010503020300020003" pitchFamily="2" charset="0"/>
              </a:rPr>
              <a:t> market from the past to the present.</a:t>
            </a:r>
            <a:endParaRPr lang="en-GB" sz="1400" dirty="0">
              <a:latin typeface="SassoonCRInfant" panose="02010503020300020003" pitchFamily="2" charset="0"/>
            </a:endParaRPr>
          </a:p>
        </p:txBody>
      </p:sp>
      <p:sp>
        <p:nvSpPr>
          <p:cNvPr id="37" name="Rounded Rectangle 36"/>
          <p:cNvSpPr/>
          <p:nvPr/>
        </p:nvSpPr>
        <p:spPr>
          <a:xfrm>
            <a:off x="10106656" y="3699164"/>
            <a:ext cx="1960998" cy="2983188"/>
          </a:xfrm>
          <a:prstGeom prst="round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latin typeface="SassoonCRInfant" panose="02010503020300020003" pitchFamily="2" charset="0"/>
            </a:endParaRPr>
          </a:p>
        </p:txBody>
      </p:sp>
      <p:sp>
        <p:nvSpPr>
          <p:cNvPr id="38" name="Rectangle 37"/>
          <p:cNvSpPr/>
          <p:nvPr/>
        </p:nvSpPr>
        <p:spPr>
          <a:xfrm>
            <a:off x="10104609" y="3835089"/>
            <a:ext cx="1905091" cy="2831544"/>
          </a:xfrm>
          <a:prstGeom prst="rect">
            <a:avLst/>
          </a:prstGeom>
        </p:spPr>
        <p:txBody>
          <a:bodyPr wrap="square">
            <a:spAutoFit/>
          </a:bodyPr>
          <a:lstStyle/>
          <a:p>
            <a:r>
              <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Key vocabulary:</a:t>
            </a:r>
          </a:p>
          <a:p>
            <a:r>
              <a:rPr lang="en-GB" sz="1000" dirty="0"/>
              <a:t>old, new, long ago, past, now, map, Greater London, East London, Wapping, Whitechapel, Shadwell, area, district, Shadwell Basin, King Edward Memorial </a:t>
            </a:r>
            <a:r>
              <a:rPr lang="en-GB" sz="1000" dirty="0" smtClean="0"/>
              <a:t>Park, fire </a:t>
            </a:r>
            <a:r>
              <a:rPr lang="en-GB" sz="1000" dirty="0"/>
              <a:t>s</a:t>
            </a:r>
            <a:r>
              <a:rPr lang="en-GB" sz="1000" dirty="0" smtClean="0"/>
              <a:t>tation, changes, Tower </a:t>
            </a:r>
            <a:r>
              <a:rPr lang="en-GB" sz="1000" dirty="0"/>
              <a:t>Hamlets, Tower of London, Shadwell Basin Bridge, River Thames, London Docks, </a:t>
            </a:r>
            <a:r>
              <a:rPr lang="en-GB" sz="1000" dirty="0" smtClean="0"/>
              <a:t>transport</a:t>
            </a:r>
            <a:r>
              <a:rPr lang="en-GB" sz="1000" b="1" dirty="0" smtClean="0"/>
              <a:t>, </a:t>
            </a:r>
            <a:r>
              <a:rPr lang="en-GB" sz="1000" dirty="0" err="1" smtClean="0"/>
              <a:t>Watney</a:t>
            </a:r>
            <a:r>
              <a:rPr lang="en-GB" sz="1000" dirty="0" smtClean="0"/>
              <a:t> </a:t>
            </a:r>
            <a:r>
              <a:rPr lang="en-GB" sz="1000" dirty="0"/>
              <a:t>Market, </a:t>
            </a:r>
            <a:r>
              <a:rPr lang="en-GB" sz="1000" dirty="0" err="1"/>
              <a:t>Watney</a:t>
            </a:r>
            <a:r>
              <a:rPr lang="en-GB" sz="1000" dirty="0"/>
              <a:t> Street, settle, now, bandstand, pavilion, promenade, rotunda, River Thames, trees, plants and grassed areas.</a:t>
            </a:r>
            <a:endParaRPr lang="en-GB" sz="1000" b="1" dirty="0"/>
          </a:p>
          <a:p>
            <a:endParaRPr lang="en-GB" sz="1200"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endParaRPr lang="en-GB" sz="1400" dirty="0">
              <a:latin typeface="SassoonCRInfant" panose="02010503020300020003" pitchFamily="2" charset="0"/>
            </a:endParaRPr>
          </a:p>
        </p:txBody>
      </p:sp>
      <p:sp>
        <p:nvSpPr>
          <p:cNvPr id="39" name="TextBox 38"/>
          <p:cNvSpPr txBox="1"/>
          <p:nvPr/>
        </p:nvSpPr>
        <p:spPr>
          <a:xfrm>
            <a:off x="432773" y="5597957"/>
            <a:ext cx="4474030" cy="400110"/>
          </a:xfrm>
          <a:prstGeom prst="rect">
            <a:avLst/>
          </a:prstGeom>
          <a:noFill/>
        </p:spPr>
        <p:txBody>
          <a:bodyPr wrap="square" rtlCol="0">
            <a:spAutoFit/>
          </a:bodyPr>
          <a:lstStyle/>
          <a:p>
            <a:r>
              <a:rPr lang="en-GB" sz="1000" dirty="0">
                <a:solidFill>
                  <a:srgbClr val="7030A0"/>
                </a:solidFill>
                <a:latin typeface="SassoonCRInfant" panose="02010503020300020003" pitchFamily="2" charset="0"/>
              </a:rPr>
              <a:t>I can use words and phrases like, old, new, and a long time ago</a:t>
            </a:r>
            <a:r>
              <a:rPr lang="en-GB" sz="1000" dirty="0" smtClean="0">
                <a:solidFill>
                  <a:srgbClr val="7030A0"/>
                </a:solidFill>
                <a:latin typeface="SassoonCRInfant" panose="02010503020300020003" pitchFamily="2" charset="0"/>
              </a:rPr>
              <a:t>.</a:t>
            </a:r>
          </a:p>
          <a:p>
            <a:r>
              <a:rPr lang="en-GB" sz="1000" dirty="0" smtClean="0">
                <a:solidFill>
                  <a:srgbClr val="7030A0"/>
                </a:solidFill>
                <a:latin typeface="SassoonCRInfant" panose="02010503020300020003" pitchFamily="2" charset="0"/>
              </a:rPr>
              <a:t>I </a:t>
            </a:r>
            <a:r>
              <a:rPr lang="en-GB" sz="1000" dirty="0">
                <a:solidFill>
                  <a:srgbClr val="7030A0"/>
                </a:solidFill>
                <a:latin typeface="SassoonCRInfant" panose="02010503020300020003" pitchFamily="2" charset="0"/>
              </a:rPr>
              <a:t>can ask and answer questions about the past and now</a:t>
            </a:r>
            <a:r>
              <a:rPr lang="en-GB" sz="1000" dirty="0" smtClean="0">
                <a:solidFill>
                  <a:srgbClr val="7030A0"/>
                </a:solidFill>
                <a:latin typeface="SassoonCRInfant" panose="02010503020300020003" pitchFamily="2" charset="0"/>
              </a:rPr>
              <a:t>.</a:t>
            </a:r>
            <a:endParaRPr lang="en-GB" sz="1000" dirty="0">
              <a:solidFill>
                <a:srgbClr val="7030A0"/>
              </a:solidFill>
              <a:latin typeface="SassoonCRInfant" panose="02010503020300020003" pitchFamily="2" charset="0"/>
            </a:endParaRPr>
          </a:p>
        </p:txBody>
      </p:sp>
      <p:sp>
        <p:nvSpPr>
          <p:cNvPr id="40" name="TextBox 39"/>
          <p:cNvSpPr txBox="1"/>
          <p:nvPr/>
        </p:nvSpPr>
        <p:spPr>
          <a:xfrm>
            <a:off x="2493025" y="5286948"/>
            <a:ext cx="5482895" cy="553998"/>
          </a:xfrm>
          <a:prstGeom prst="rect">
            <a:avLst/>
          </a:prstGeom>
          <a:noFill/>
        </p:spPr>
        <p:txBody>
          <a:bodyPr wrap="square" rtlCol="0">
            <a:spAutoFit/>
          </a:bodyPr>
          <a:lstStyle/>
          <a:p>
            <a:r>
              <a:rPr lang="en-GB" sz="1000" dirty="0">
                <a:solidFill>
                  <a:srgbClr val="7030A0"/>
                </a:solidFill>
                <a:latin typeface="SassoonCRInfant" panose="02010503020300020003" pitchFamily="2" charset="0"/>
              </a:rPr>
              <a:t>I can recognise why some events happened. </a:t>
            </a:r>
            <a:r>
              <a:rPr lang="en-GB" sz="1000" dirty="0" smtClean="0">
                <a:solidFill>
                  <a:srgbClr val="7030A0"/>
                </a:solidFill>
                <a:latin typeface="SassoonCRInfant" panose="02010503020300020003" pitchFamily="2" charset="0"/>
              </a:rPr>
              <a:t>I </a:t>
            </a:r>
            <a:r>
              <a:rPr lang="en-GB" sz="1000" dirty="0">
                <a:solidFill>
                  <a:srgbClr val="7030A0"/>
                </a:solidFill>
                <a:latin typeface="SassoonCRInfant" panose="02010503020300020003" pitchFamily="2" charset="0"/>
              </a:rPr>
              <a:t>can ask and answer questions, about the past, and now</a:t>
            </a:r>
            <a:r>
              <a:rPr lang="en-GB" dirty="0">
                <a:solidFill>
                  <a:srgbClr val="7030A0"/>
                </a:solidFill>
              </a:rPr>
              <a:t>. </a:t>
            </a:r>
            <a:r>
              <a:rPr lang="en-GB" sz="1200" dirty="0" smtClean="0">
                <a:solidFill>
                  <a:srgbClr val="7030A0"/>
                </a:solidFill>
                <a:latin typeface="SassoonCRInfant" panose="02010503020300020003" pitchFamily="2" charset="0"/>
              </a:rPr>
              <a:t>.</a:t>
            </a:r>
            <a:endParaRPr lang="en-GB" sz="1200" dirty="0">
              <a:solidFill>
                <a:srgbClr val="7030A0"/>
              </a:solidFill>
              <a:latin typeface="SassoonCRInfant" panose="02010503020300020003" pitchFamily="2" charset="0"/>
            </a:endParaRPr>
          </a:p>
        </p:txBody>
      </p:sp>
      <p:sp>
        <p:nvSpPr>
          <p:cNvPr id="41" name="TextBox 40"/>
          <p:cNvSpPr txBox="1"/>
          <p:nvPr/>
        </p:nvSpPr>
        <p:spPr>
          <a:xfrm>
            <a:off x="4398054" y="4777922"/>
            <a:ext cx="3577866" cy="28149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place significant events on a timeline.</a:t>
            </a:r>
            <a:endParaRPr lang="en-GB" sz="1200" dirty="0">
              <a:solidFill>
                <a:srgbClr val="7030A0"/>
              </a:solidFill>
              <a:latin typeface="SassoonCRInfant" panose="02010503020300020003" pitchFamily="2" charset="0"/>
            </a:endParaRPr>
          </a:p>
        </p:txBody>
      </p:sp>
      <p:sp>
        <p:nvSpPr>
          <p:cNvPr id="42" name="TextBox 41"/>
          <p:cNvSpPr txBox="1"/>
          <p:nvPr/>
        </p:nvSpPr>
        <p:spPr>
          <a:xfrm>
            <a:off x="6600224" y="4257976"/>
            <a:ext cx="4341419"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identify in what ways people are remembered.</a:t>
            </a:r>
            <a:endParaRPr lang="en-GB" sz="1200" dirty="0">
              <a:solidFill>
                <a:srgbClr val="7030A0"/>
              </a:solidFill>
              <a:latin typeface="SassoonCRInfant" panose="02010503020300020003" pitchFamily="2" charset="0"/>
            </a:endParaRPr>
          </a:p>
        </p:txBody>
      </p:sp>
      <p:sp>
        <p:nvSpPr>
          <p:cNvPr id="44" name="Rounded Rectangle 43"/>
          <p:cNvSpPr/>
          <p:nvPr/>
        </p:nvSpPr>
        <p:spPr>
          <a:xfrm>
            <a:off x="8549397" y="1702608"/>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45" name="Rectangle 44"/>
          <p:cNvSpPr/>
          <p:nvPr/>
        </p:nvSpPr>
        <p:spPr>
          <a:xfrm>
            <a:off x="8680825" y="1753843"/>
            <a:ext cx="1234007" cy="1600438"/>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to compare Shadwell Fire Station/fire engines from the past to the present. </a:t>
            </a:r>
          </a:p>
        </p:txBody>
      </p:sp>
      <p:sp>
        <p:nvSpPr>
          <p:cNvPr id="48" name="TextBox 47"/>
          <p:cNvSpPr txBox="1"/>
          <p:nvPr/>
        </p:nvSpPr>
        <p:spPr>
          <a:xfrm>
            <a:off x="8349041" y="3631496"/>
            <a:ext cx="1997508" cy="646331"/>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understand what we can use to help us find out about the past.</a:t>
            </a:r>
            <a:endParaRPr lang="en-GB" sz="1200" dirty="0">
              <a:solidFill>
                <a:srgbClr val="7030A0"/>
              </a:solidFill>
              <a:latin typeface="SassoonCRInfant" panose="02010503020300020003" pitchFamily="2" charset="0"/>
            </a:endParaRPr>
          </a:p>
        </p:txBody>
      </p:sp>
      <p:sp>
        <p:nvSpPr>
          <p:cNvPr id="49" name="Rounded Rectangle 48"/>
          <p:cNvSpPr/>
          <p:nvPr/>
        </p:nvSpPr>
        <p:spPr>
          <a:xfrm>
            <a:off x="300841" y="206829"/>
            <a:ext cx="3269673" cy="207303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50" name="Rectangle 49"/>
          <p:cNvSpPr/>
          <p:nvPr/>
        </p:nvSpPr>
        <p:spPr>
          <a:xfrm>
            <a:off x="422307" y="362898"/>
            <a:ext cx="3013620" cy="1200329"/>
          </a:xfrm>
          <a:prstGeom prst="rect">
            <a:avLst/>
          </a:prstGeom>
        </p:spPr>
        <p:txBody>
          <a:bodyPr wrap="square">
            <a:spAutoFit/>
          </a:bodyPr>
          <a:lstStyle/>
          <a:p>
            <a:pPr algn="ctr"/>
            <a:r>
              <a:rPr lang="en-GB" sz="1600" dirty="0" smtClean="0">
                <a:latin typeface="SassoonCRInfant" panose="02010503020300020003" pitchFamily="2" charset="0"/>
              </a:rPr>
              <a:t>LEARNING JOURNEY</a:t>
            </a:r>
          </a:p>
          <a:p>
            <a:pPr algn="ctr"/>
            <a:endParaRPr lang="en-GB" sz="800" dirty="0">
              <a:latin typeface="SassoonCRInfant" panose="02010503020300020003" pitchFamily="2" charset="0"/>
            </a:endParaRPr>
          </a:p>
          <a:p>
            <a:pPr algn="ctr"/>
            <a:r>
              <a:rPr lang="en-GB" sz="1600" b="1" dirty="0" smtClean="0">
                <a:solidFill>
                  <a:srgbClr val="002060"/>
                </a:solidFill>
                <a:latin typeface="SassoonCRInfant" panose="02010503020300020003" pitchFamily="2" charset="0"/>
              </a:rPr>
              <a:t>Shadwell Over time </a:t>
            </a:r>
          </a:p>
          <a:p>
            <a:pPr algn="ctr"/>
            <a:r>
              <a:rPr lang="en-GB" sz="1600" b="1" dirty="0" smtClean="0">
                <a:solidFill>
                  <a:srgbClr val="002060"/>
                </a:solidFill>
                <a:latin typeface="SassoonCRInfant" panose="02010503020300020003" pitchFamily="2" charset="0"/>
              </a:rPr>
              <a:t>Autumn 2 </a:t>
            </a:r>
            <a:r>
              <a:rPr lang="en-GB" sz="1600" b="1" dirty="0" smtClean="0">
                <a:solidFill>
                  <a:schemeClr val="accent2">
                    <a:lumMod val="75000"/>
                  </a:schemeClr>
                </a:solidFill>
                <a:latin typeface="SassoonCRInfant" panose="02010503020300020003" pitchFamily="2" charset="0"/>
              </a:rPr>
              <a:t>History </a:t>
            </a:r>
          </a:p>
          <a:p>
            <a:pPr algn="ctr"/>
            <a:endParaRPr lang="en-GB" sz="1600" b="1" dirty="0">
              <a:solidFill>
                <a:srgbClr val="002060"/>
              </a:solidFill>
              <a:latin typeface="SassoonCRInfant" panose="02010503020300020003" pitchFamily="2" charset="0"/>
            </a:endParaRPr>
          </a:p>
        </p:txBody>
      </p:sp>
      <p:sp>
        <p:nvSpPr>
          <p:cNvPr id="53" name="Rounded Rectangle 52"/>
          <p:cNvSpPr/>
          <p:nvPr/>
        </p:nvSpPr>
        <p:spPr>
          <a:xfrm>
            <a:off x="4085365" y="206829"/>
            <a:ext cx="7867150" cy="908675"/>
          </a:xfrm>
          <a:prstGeom prst="round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GB">
              <a:latin typeface="SassoonCRInfant" panose="02010503020300020003" pitchFamily="2" charset="0"/>
            </a:endParaRPr>
          </a:p>
        </p:txBody>
      </p:sp>
      <p:sp>
        <p:nvSpPr>
          <p:cNvPr id="54" name="TextBox 53"/>
          <p:cNvSpPr txBox="1"/>
          <p:nvPr/>
        </p:nvSpPr>
        <p:spPr>
          <a:xfrm>
            <a:off x="4181302" y="281410"/>
            <a:ext cx="7589124" cy="369332"/>
          </a:xfrm>
          <a:prstGeom prst="rect">
            <a:avLst/>
          </a:prstGeom>
          <a:noFill/>
        </p:spPr>
        <p:txBody>
          <a:bodyPr wrap="square" rtlCol="0">
            <a:spAutoFit/>
          </a:bodyPr>
          <a:lstStyle/>
          <a:p>
            <a:pPr algn="ctr"/>
            <a:r>
              <a:rPr lang="en-GB" dirty="0" smtClean="0">
                <a:latin typeface="SassoonCRInfant" panose="02010503020300020003" pitchFamily="2" charset="0"/>
              </a:rPr>
              <a:t>OUTCOME: </a:t>
            </a:r>
            <a:r>
              <a:rPr lang="en-GB" b="1" dirty="0" smtClean="0">
                <a:solidFill>
                  <a:srgbClr val="002060"/>
                </a:solidFill>
                <a:latin typeface="SassoonCRInfant" panose="02010503020300020003" pitchFamily="2" charset="0"/>
              </a:rPr>
              <a:t>To understand changes in our local area of Shadwell.  </a:t>
            </a:r>
            <a:endParaRPr lang="en-GB" b="1" dirty="0">
              <a:solidFill>
                <a:srgbClr val="002060"/>
              </a:solidFill>
              <a:latin typeface="SassoonCRInfant" panose="02010503020300020003" pitchFamily="2" charset="0"/>
            </a:endParaRPr>
          </a:p>
        </p:txBody>
      </p:sp>
      <p:sp>
        <p:nvSpPr>
          <p:cNvPr id="55" name="TextBox 54"/>
          <p:cNvSpPr txBox="1"/>
          <p:nvPr/>
        </p:nvSpPr>
        <p:spPr>
          <a:xfrm>
            <a:off x="4545572" y="2338618"/>
            <a:ext cx="1862753" cy="600164"/>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find examples of things that are different/same? ?</a:t>
            </a:r>
            <a:endParaRPr lang="en-GB" sz="1100" dirty="0">
              <a:solidFill>
                <a:schemeClr val="accent5">
                  <a:lumMod val="75000"/>
                </a:schemeClr>
              </a:solidFill>
              <a:latin typeface="SassoonCRInfant" panose="02010503020300020003" pitchFamily="2" charset="0"/>
            </a:endParaRPr>
          </a:p>
        </p:txBody>
      </p:sp>
      <p:sp>
        <p:nvSpPr>
          <p:cNvPr id="56" name="TextBox 55"/>
          <p:cNvSpPr txBox="1"/>
          <p:nvPr/>
        </p:nvSpPr>
        <p:spPr>
          <a:xfrm>
            <a:off x="6527051" y="1663353"/>
            <a:ext cx="1587611" cy="600164"/>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a:t>
            </a:r>
            <a:r>
              <a:rPr lang="en-GB" sz="1100" dirty="0">
                <a:solidFill>
                  <a:schemeClr val="accent5">
                    <a:lumMod val="75000"/>
                  </a:schemeClr>
                </a:solidFill>
                <a:latin typeface="SassoonCRInfant" panose="02010503020300020003" pitchFamily="2" charset="0"/>
              </a:rPr>
              <a:t>Can you tell </a:t>
            </a:r>
            <a:r>
              <a:rPr lang="en-GB" sz="1100" dirty="0" smtClean="0">
                <a:solidFill>
                  <a:schemeClr val="accent5">
                    <a:lumMod val="75000"/>
                  </a:schemeClr>
                </a:solidFill>
                <a:latin typeface="SassoonCRInfant" panose="02010503020300020003" pitchFamily="2" charset="0"/>
              </a:rPr>
              <a:t>us what </a:t>
            </a:r>
            <a:r>
              <a:rPr lang="en-GB" sz="1100" dirty="0" err="1" smtClean="0">
                <a:solidFill>
                  <a:schemeClr val="accent5">
                    <a:lumMod val="75000"/>
                  </a:schemeClr>
                </a:solidFill>
                <a:latin typeface="SassoonCRInfant" panose="02010503020300020003" pitchFamily="2" charset="0"/>
              </a:rPr>
              <a:t>Watney</a:t>
            </a:r>
            <a:r>
              <a:rPr lang="en-GB" sz="1100" dirty="0" smtClean="0">
                <a:solidFill>
                  <a:schemeClr val="accent5">
                    <a:lumMod val="75000"/>
                  </a:schemeClr>
                </a:solidFill>
                <a:latin typeface="SassoonCRInfant" panose="02010503020300020003" pitchFamily="2" charset="0"/>
              </a:rPr>
              <a:t> Market was like </a:t>
            </a:r>
            <a:r>
              <a:rPr lang="en-GB" sz="1100" dirty="0">
                <a:solidFill>
                  <a:schemeClr val="accent5">
                    <a:lumMod val="75000"/>
                  </a:schemeClr>
                </a:solidFill>
                <a:latin typeface="SassoonCRInfant" panose="02010503020300020003" pitchFamily="2" charset="0"/>
              </a:rPr>
              <a:t>in the past?</a:t>
            </a:r>
          </a:p>
        </p:txBody>
      </p:sp>
      <p:sp>
        <p:nvSpPr>
          <p:cNvPr id="58" name="TextBox 57"/>
          <p:cNvSpPr txBox="1"/>
          <p:nvPr/>
        </p:nvSpPr>
        <p:spPr>
          <a:xfrm>
            <a:off x="2497753" y="2887439"/>
            <a:ext cx="1587611" cy="600164"/>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find examples of things that are different/same?</a:t>
            </a:r>
            <a:endParaRPr lang="en-GB" sz="1100" dirty="0">
              <a:solidFill>
                <a:schemeClr val="accent5">
                  <a:lumMod val="75000"/>
                </a:schemeClr>
              </a:solidFill>
              <a:latin typeface="SassoonCRInfant" panose="02010503020300020003" pitchFamily="2" charset="0"/>
            </a:endParaRPr>
          </a:p>
        </p:txBody>
      </p:sp>
      <p:sp>
        <p:nvSpPr>
          <p:cNvPr id="59" name="TextBox 58"/>
          <p:cNvSpPr txBox="1"/>
          <p:nvPr/>
        </p:nvSpPr>
        <p:spPr>
          <a:xfrm>
            <a:off x="422307" y="3149126"/>
            <a:ext cx="1641414" cy="600164"/>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give examples of things that are different?</a:t>
            </a:r>
            <a:endParaRPr lang="en-GB" sz="1100" dirty="0">
              <a:solidFill>
                <a:schemeClr val="accent5">
                  <a:lumMod val="75000"/>
                </a:schemeClr>
              </a:solidFill>
              <a:latin typeface="SassoonCRInfant" panose="02010503020300020003" pitchFamily="2" charset="0"/>
            </a:endParaRPr>
          </a:p>
        </p:txBody>
      </p:sp>
      <p:sp>
        <p:nvSpPr>
          <p:cNvPr id="60" name="TextBox 59"/>
          <p:cNvSpPr txBox="1"/>
          <p:nvPr/>
        </p:nvSpPr>
        <p:spPr>
          <a:xfrm>
            <a:off x="8504022" y="1251233"/>
            <a:ext cx="211497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How do we find out about the past? What sources do we use?</a:t>
            </a:r>
            <a:endParaRPr lang="en-GB" sz="1100" dirty="0">
              <a:solidFill>
                <a:schemeClr val="accent5">
                  <a:lumMod val="75000"/>
                </a:schemeClr>
              </a:solidFill>
              <a:latin typeface="SassoonCRInfant" panose="02010503020300020003" pitchFamily="2" charset="0"/>
            </a:endParaRPr>
          </a:p>
        </p:txBody>
      </p:sp>
      <p:sp>
        <p:nvSpPr>
          <p:cNvPr id="61" name="Rounded Rectangle 60"/>
          <p:cNvSpPr/>
          <p:nvPr/>
        </p:nvSpPr>
        <p:spPr>
          <a:xfrm>
            <a:off x="402772" y="5974781"/>
            <a:ext cx="9495700" cy="707571"/>
          </a:xfrm>
          <a:prstGeom prst="roundRect">
            <a:avLst/>
          </a:prstGeom>
          <a:solidFill>
            <a:schemeClr val="accent2">
              <a:lumMod val="20000"/>
              <a:lumOff val="80000"/>
            </a:schemeClr>
          </a:solidFill>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smtClean="0">
                <a:solidFill>
                  <a:schemeClr val="accent5">
                    <a:lumMod val="75000"/>
                  </a:schemeClr>
                </a:solidFill>
                <a:latin typeface="SassoonCRInfant" panose="02010503020300020003" pitchFamily="2" charset="0"/>
              </a:rPr>
              <a:t>Q:What was Shadwell like in the past?</a:t>
            </a:r>
            <a:endParaRPr lang="en-GB" sz="2000" b="1" dirty="0">
              <a:solidFill>
                <a:schemeClr val="accent5">
                  <a:lumMod val="75000"/>
                </a:schemeClr>
              </a:solidFill>
              <a:latin typeface="SassoonCRInfant" panose="02010503020300020003" pitchFamily="2" charset="0"/>
            </a:endParaRPr>
          </a:p>
        </p:txBody>
      </p:sp>
      <p:pic>
        <p:nvPicPr>
          <p:cNvPr id="29" name="Picture 2" descr="Shadwell, Tower Hamlets - area information, map, walks and mo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107" y="1340628"/>
            <a:ext cx="1124560" cy="900544"/>
          </a:xfrm>
          <a:prstGeom prst="rect">
            <a:avLst/>
          </a:prstGeom>
          <a:noFill/>
          <a:ln w="952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7871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1528500" y="3266116"/>
            <a:ext cx="9318109"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26" name="Rounded Rectangle 25"/>
          <p:cNvSpPr/>
          <p:nvPr/>
        </p:nvSpPr>
        <p:spPr>
          <a:xfrm>
            <a:off x="432773" y="3773054"/>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27" name="Rounded Rectangle 26"/>
          <p:cNvSpPr/>
          <p:nvPr/>
        </p:nvSpPr>
        <p:spPr>
          <a:xfrm>
            <a:off x="2534515" y="3450889"/>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en-GB" sz="1400" dirty="0">
                <a:solidFill>
                  <a:prstClr val="black"/>
                </a:solidFill>
                <a:latin typeface="SassoonCRInfant" panose="02010503020300020003" pitchFamily="2" charset="0"/>
              </a:rPr>
              <a:t>I am learning </a:t>
            </a:r>
            <a:r>
              <a:rPr lang="en-GB" sz="1400" dirty="0" smtClean="0">
                <a:solidFill>
                  <a:prstClr val="black"/>
                </a:solidFill>
                <a:latin typeface="SassoonCRInfant" panose="02010503020300020003" pitchFamily="2" charset="0"/>
              </a:rPr>
              <a:t>about toys from the past.</a:t>
            </a:r>
            <a:endParaRPr lang="en-GB" sz="1400" dirty="0">
              <a:solidFill>
                <a:prstClr val="black"/>
              </a:solidFill>
              <a:latin typeface="SassoonCRInfant" panose="02010503020300020003" pitchFamily="2" charset="0"/>
            </a:endParaRPr>
          </a:p>
        </p:txBody>
      </p:sp>
      <p:sp>
        <p:nvSpPr>
          <p:cNvPr id="28" name="Rounded Rectangle 27"/>
          <p:cNvSpPr/>
          <p:nvPr/>
        </p:nvSpPr>
        <p:spPr>
          <a:xfrm>
            <a:off x="4443237" y="2905054"/>
            <a:ext cx="1589807"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0" name="Rounded Rectangle 29"/>
          <p:cNvSpPr/>
          <p:nvPr/>
        </p:nvSpPr>
        <p:spPr>
          <a:xfrm>
            <a:off x="6576150" y="2412101"/>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2" name="TextBox 31"/>
          <p:cNvSpPr txBox="1"/>
          <p:nvPr/>
        </p:nvSpPr>
        <p:spPr>
          <a:xfrm>
            <a:off x="530744" y="4016727"/>
            <a:ext cx="1306286" cy="738664"/>
          </a:xfrm>
          <a:prstGeom prst="rect">
            <a:avLst/>
          </a:prstGeom>
          <a:noFill/>
        </p:spPr>
        <p:txBody>
          <a:bodyPr wrap="square" rtlCol="0">
            <a:spAutoFit/>
          </a:bodyPr>
          <a:lstStyle/>
          <a:p>
            <a:r>
              <a:rPr lang="en-GB" sz="1400" dirty="0" smtClean="0">
                <a:latin typeface="SassoonCRInfant" panose="02010503020300020003" pitchFamily="2" charset="0"/>
              </a:rPr>
              <a:t>I am learning about toys of today.</a:t>
            </a:r>
            <a:endParaRPr lang="en-GB" sz="1400" dirty="0">
              <a:latin typeface="SassoonCRInfant" panose="02010503020300020003" pitchFamily="2" charset="0"/>
            </a:endParaRPr>
          </a:p>
        </p:txBody>
      </p:sp>
      <p:sp>
        <p:nvSpPr>
          <p:cNvPr id="33" name="TextBox 32"/>
          <p:cNvSpPr txBox="1"/>
          <p:nvPr/>
        </p:nvSpPr>
        <p:spPr>
          <a:xfrm>
            <a:off x="4604115" y="3052250"/>
            <a:ext cx="1306527" cy="1600438"/>
          </a:xfrm>
          <a:prstGeom prst="rect">
            <a:avLst/>
          </a:prstGeom>
          <a:noFill/>
        </p:spPr>
        <p:txBody>
          <a:bodyPr wrap="square" rtlCol="0">
            <a:spAutoFit/>
          </a:bodyPr>
          <a:lstStyle/>
          <a:p>
            <a:r>
              <a:rPr lang="en-GB" sz="1400" dirty="0" smtClean="0">
                <a:latin typeface="SassoonCRInfant" panose="02010503020300020003" pitchFamily="2" charset="0"/>
              </a:rPr>
              <a:t>I am learning to explore teddies from the past and compare them to teddies in the present.</a:t>
            </a:r>
            <a:endParaRPr lang="en-GB" sz="1400" dirty="0">
              <a:latin typeface="SassoonCRInfant" panose="02010503020300020003" pitchFamily="2" charset="0"/>
            </a:endParaRPr>
          </a:p>
        </p:txBody>
      </p:sp>
      <p:sp>
        <p:nvSpPr>
          <p:cNvPr id="34" name="Rectangle 33"/>
          <p:cNvSpPr/>
          <p:nvPr/>
        </p:nvSpPr>
        <p:spPr>
          <a:xfrm>
            <a:off x="6633750" y="2592996"/>
            <a:ext cx="1509154" cy="1600438"/>
          </a:xfrm>
          <a:prstGeom prst="rect">
            <a:avLst/>
          </a:prstGeom>
        </p:spPr>
        <p:txBody>
          <a:bodyPr wrap="square">
            <a:spAutoFit/>
          </a:bodyPr>
          <a:lstStyle/>
          <a:p>
            <a:r>
              <a:rPr lang="en-GB" sz="1400" dirty="0" smtClean="0">
                <a:latin typeface="SassoonCRInfant" panose="02010503020300020003" pitchFamily="2" charset="0"/>
              </a:rPr>
              <a:t>I </a:t>
            </a:r>
            <a:r>
              <a:rPr lang="en-GB" sz="1400" dirty="0">
                <a:latin typeface="SassoonCRInfant" panose="02010503020300020003" pitchFamily="2" charset="0"/>
              </a:rPr>
              <a:t>am learning to discuss the differences and similarities between toys from the past and todays of today</a:t>
            </a:r>
          </a:p>
        </p:txBody>
      </p:sp>
      <p:sp>
        <p:nvSpPr>
          <p:cNvPr id="37" name="Rounded Rectangle 36"/>
          <p:cNvSpPr/>
          <p:nvPr/>
        </p:nvSpPr>
        <p:spPr>
          <a:xfrm>
            <a:off x="10465652" y="2707950"/>
            <a:ext cx="1602002" cy="3974402"/>
          </a:xfrm>
          <a:prstGeom prst="round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latin typeface="SassoonCRInfant" panose="02010503020300020003" pitchFamily="2" charset="0"/>
            </a:endParaRPr>
          </a:p>
        </p:txBody>
      </p:sp>
      <p:sp>
        <p:nvSpPr>
          <p:cNvPr id="38" name="Rectangle 37"/>
          <p:cNvSpPr/>
          <p:nvPr/>
        </p:nvSpPr>
        <p:spPr>
          <a:xfrm>
            <a:off x="10605086" y="2784559"/>
            <a:ext cx="1347429" cy="2031325"/>
          </a:xfrm>
          <a:prstGeom prst="rect">
            <a:avLst/>
          </a:prstGeom>
        </p:spPr>
        <p:txBody>
          <a:bodyPr wrap="square">
            <a:spAutoFit/>
          </a:bodyPr>
          <a:lstStyle/>
          <a:p>
            <a:r>
              <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Key vocabulary:</a:t>
            </a:r>
          </a:p>
          <a:p>
            <a:r>
              <a:rPr lang="en-GB" sz="1100" b="1"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past, present, toy, decade, century, chronological, </a:t>
            </a:r>
            <a:r>
              <a:rPr lang="en-GB" sz="1100" dirty="0">
                <a:solidFill>
                  <a:schemeClr val="accent2">
                    <a:lumMod val="50000"/>
                  </a:schemeClr>
                </a:solidFill>
                <a:latin typeface="SassoonCRInfant" panose="02010503020300020003" pitchFamily="2" charset="0"/>
              </a:rPr>
              <a:t>before, after, a long time </a:t>
            </a:r>
            <a:r>
              <a:rPr lang="en-GB" sz="1100" dirty="0" smtClean="0">
                <a:solidFill>
                  <a:schemeClr val="accent2">
                    <a:lumMod val="50000"/>
                  </a:schemeClr>
                </a:solidFill>
                <a:latin typeface="SassoonCRInfant" panose="02010503020300020003" pitchFamily="2" charset="0"/>
              </a:rPr>
              <a:t>ago, timeline, similarities, differences, </a:t>
            </a:r>
            <a:endParaRPr lang="en-GB" sz="1100" b="1"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endParaRPr lang="en-GB" sz="1200"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endParaRPr lang="en-GB" sz="1400" dirty="0">
              <a:latin typeface="SassoonCRInfant" panose="02010503020300020003" pitchFamily="2" charset="0"/>
            </a:endParaRPr>
          </a:p>
        </p:txBody>
      </p:sp>
      <p:sp>
        <p:nvSpPr>
          <p:cNvPr id="39" name="TextBox 38"/>
          <p:cNvSpPr txBox="1"/>
          <p:nvPr/>
        </p:nvSpPr>
        <p:spPr>
          <a:xfrm>
            <a:off x="432773" y="5667598"/>
            <a:ext cx="4474030" cy="276999"/>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a:t>
            </a:r>
            <a:r>
              <a:rPr lang="en-GB" sz="1200" dirty="0">
                <a:solidFill>
                  <a:srgbClr val="7030A0"/>
                </a:solidFill>
                <a:latin typeface="SassoonCRInfant" panose="02010503020300020003" pitchFamily="2" charset="0"/>
              </a:rPr>
              <a:t>can </a:t>
            </a:r>
            <a:r>
              <a:rPr lang="en-GB" sz="1200" dirty="0" smtClean="0">
                <a:solidFill>
                  <a:srgbClr val="7030A0"/>
                </a:solidFill>
                <a:latin typeface="SassoonCRInfant" panose="02010503020300020003" pitchFamily="2" charset="0"/>
              </a:rPr>
              <a:t>ask simple questions.</a:t>
            </a:r>
            <a:endParaRPr lang="en-GB" sz="1200" dirty="0">
              <a:solidFill>
                <a:srgbClr val="7030A0"/>
              </a:solidFill>
              <a:latin typeface="SassoonCRInfant" panose="02010503020300020003" pitchFamily="2" charset="0"/>
            </a:endParaRPr>
          </a:p>
        </p:txBody>
      </p:sp>
      <p:sp>
        <p:nvSpPr>
          <p:cNvPr id="40" name="TextBox 39"/>
          <p:cNvSpPr txBox="1"/>
          <p:nvPr/>
        </p:nvSpPr>
        <p:spPr>
          <a:xfrm>
            <a:off x="2493025" y="5286948"/>
            <a:ext cx="5118975"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answer the simple questions I had about toys from the past.</a:t>
            </a:r>
            <a:endParaRPr lang="en-GB" sz="1200" dirty="0">
              <a:solidFill>
                <a:srgbClr val="7030A0"/>
              </a:solidFill>
              <a:latin typeface="SassoonCRInfant" panose="02010503020300020003" pitchFamily="2" charset="0"/>
            </a:endParaRPr>
          </a:p>
        </p:txBody>
      </p:sp>
      <p:sp>
        <p:nvSpPr>
          <p:cNvPr id="41" name="TextBox 40"/>
          <p:cNvSpPr txBox="1"/>
          <p:nvPr/>
        </p:nvSpPr>
        <p:spPr>
          <a:xfrm>
            <a:off x="4398054" y="4777922"/>
            <a:ext cx="3577866" cy="461665"/>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can talk about why teddies are important, then and now.</a:t>
            </a:r>
            <a:endParaRPr lang="en-GB" sz="1200" dirty="0">
              <a:solidFill>
                <a:srgbClr val="7030A0"/>
              </a:solidFill>
              <a:latin typeface="SassoonCRInfant" panose="02010503020300020003" pitchFamily="2" charset="0"/>
            </a:endParaRPr>
          </a:p>
        </p:txBody>
      </p:sp>
      <p:sp>
        <p:nvSpPr>
          <p:cNvPr id="42" name="TextBox 41"/>
          <p:cNvSpPr txBox="1"/>
          <p:nvPr/>
        </p:nvSpPr>
        <p:spPr>
          <a:xfrm>
            <a:off x="6600224" y="4257976"/>
            <a:ext cx="4341419"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talk about how things have changed since my parents/grandparents were children.</a:t>
            </a:r>
          </a:p>
        </p:txBody>
      </p:sp>
      <p:sp>
        <p:nvSpPr>
          <p:cNvPr id="44" name="Rounded Rectangle 43"/>
          <p:cNvSpPr/>
          <p:nvPr/>
        </p:nvSpPr>
        <p:spPr>
          <a:xfrm>
            <a:off x="8549397" y="1702608"/>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45" name="Rectangle 44"/>
          <p:cNvSpPr/>
          <p:nvPr/>
        </p:nvSpPr>
        <p:spPr>
          <a:xfrm>
            <a:off x="8680825" y="1753843"/>
            <a:ext cx="1234007" cy="1169551"/>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about popular toys in the last five decades.</a:t>
            </a:r>
            <a:endParaRPr lang="en-GB" sz="1400" dirty="0">
              <a:latin typeface="SassoonCRInfant" panose="02010503020300020003" pitchFamily="2" charset="0"/>
            </a:endParaRPr>
          </a:p>
        </p:txBody>
      </p:sp>
      <p:sp>
        <p:nvSpPr>
          <p:cNvPr id="48" name="TextBox 47"/>
          <p:cNvSpPr txBox="1"/>
          <p:nvPr/>
        </p:nvSpPr>
        <p:spPr>
          <a:xfrm>
            <a:off x="8303076" y="3632039"/>
            <a:ext cx="2315917"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investigate which toys were popular in the last 5 decades. </a:t>
            </a:r>
            <a:endParaRPr lang="en-GB" sz="1200" dirty="0">
              <a:solidFill>
                <a:srgbClr val="7030A0"/>
              </a:solidFill>
              <a:latin typeface="SassoonCRInfant" panose="02010503020300020003" pitchFamily="2" charset="0"/>
            </a:endParaRPr>
          </a:p>
        </p:txBody>
      </p:sp>
      <p:sp>
        <p:nvSpPr>
          <p:cNvPr id="49" name="Rounded Rectangle 48"/>
          <p:cNvSpPr/>
          <p:nvPr/>
        </p:nvSpPr>
        <p:spPr>
          <a:xfrm>
            <a:off x="300841" y="206829"/>
            <a:ext cx="3269673" cy="207303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50" name="Rectangle 49"/>
          <p:cNvSpPr/>
          <p:nvPr/>
        </p:nvSpPr>
        <p:spPr>
          <a:xfrm>
            <a:off x="422307" y="362898"/>
            <a:ext cx="3013620" cy="1077218"/>
          </a:xfrm>
          <a:prstGeom prst="rect">
            <a:avLst/>
          </a:prstGeom>
        </p:spPr>
        <p:txBody>
          <a:bodyPr wrap="square">
            <a:spAutoFit/>
          </a:bodyPr>
          <a:lstStyle/>
          <a:p>
            <a:pPr algn="ctr"/>
            <a:r>
              <a:rPr lang="en-GB" sz="1600" dirty="0" smtClean="0">
                <a:latin typeface="SassoonCRInfant" panose="02010503020300020003" pitchFamily="2" charset="0"/>
              </a:rPr>
              <a:t>LEARNING JOURNEY</a:t>
            </a:r>
          </a:p>
          <a:p>
            <a:pPr algn="ctr"/>
            <a:r>
              <a:rPr lang="en-GB" sz="1600" b="1" dirty="0" smtClean="0">
                <a:solidFill>
                  <a:srgbClr val="002060"/>
                </a:solidFill>
                <a:latin typeface="SassoonCRInfant" panose="02010503020300020003" pitchFamily="2" charset="0"/>
              </a:rPr>
              <a:t> Toys-Past and Present</a:t>
            </a:r>
          </a:p>
          <a:p>
            <a:pPr algn="ctr"/>
            <a:r>
              <a:rPr lang="en-GB" sz="1600" b="1" dirty="0" smtClean="0">
                <a:solidFill>
                  <a:srgbClr val="002060"/>
                </a:solidFill>
                <a:latin typeface="SassoonCRInfant" panose="02010503020300020003" pitchFamily="2" charset="0"/>
              </a:rPr>
              <a:t>Spring 1 </a:t>
            </a:r>
            <a:r>
              <a:rPr lang="en-GB" sz="1600" b="1" dirty="0" smtClean="0">
                <a:solidFill>
                  <a:schemeClr val="accent2">
                    <a:lumMod val="75000"/>
                  </a:schemeClr>
                </a:solidFill>
                <a:latin typeface="SassoonCRInfant" panose="02010503020300020003" pitchFamily="2" charset="0"/>
              </a:rPr>
              <a:t>History</a:t>
            </a:r>
          </a:p>
          <a:p>
            <a:pPr algn="ctr"/>
            <a:r>
              <a:rPr lang="en-GB" sz="1600" b="1" dirty="0" smtClean="0">
                <a:solidFill>
                  <a:srgbClr val="002060"/>
                </a:solidFill>
                <a:latin typeface="SassoonCRInfant" panose="02010503020300020003" pitchFamily="2" charset="0"/>
              </a:rPr>
              <a:t> </a:t>
            </a:r>
          </a:p>
        </p:txBody>
      </p:sp>
      <p:sp>
        <p:nvSpPr>
          <p:cNvPr id="53" name="Rounded Rectangle 52"/>
          <p:cNvSpPr/>
          <p:nvPr/>
        </p:nvSpPr>
        <p:spPr>
          <a:xfrm>
            <a:off x="4085365" y="206829"/>
            <a:ext cx="7867150" cy="908675"/>
          </a:xfrm>
          <a:prstGeom prst="round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GB">
              <a:latin typeface="SassoonCRInfant" panose="02010503020300020003" pitchFamily="2" charset="0"/>
            </a:endParaRPr>
          </a:p>
        </p:txBody>
      </p:sp>
      <p:sp>
        <p:nvSpPr>
          <p:cNvPr id="54" name="TextBox 53"/>
          <p:cNvSpPr txBox="1"/>
          <p:nvPr/>
        </p:nvSpPr>
        <p:spPr>
          <a:xfrm>
            <a:off x="4181302" y="281410"/>
            <a:ext cx="7589124" cy="707886"/>
          </a:xfrm>
          <a:prstGeom prst="rect">
            <a:avLst/>
          </a:prstGeom>
          <a:noFill/>
        </p:spPr>
        <p:txBody>
          <a:bodyPr wrap="square" rtlCol="0">
            <a:spAutoFit/>
          </a:bodyPr>
          <a:lstStyle/>
          <a:p>
            <a:pPr algn="ctr"/>
            <a:r>
              <a:rPr lang="en-GB" dirty="0" smtClean="0">
                <a:latin typeface="SassoonCRInfant" panose="02010503020300020003" pitchFamily="2" charset="0"/>
              </a:rPr>
              <a:t>OUTCOME: </a:t>
            </a:r>
            <a:r>
              <a:rPr lang="en-GB" sz="2000" b="1" dirty="0" smtClean="0">
                <a:solidFill>
                  <a:schemeClr val="accent1">
                    <a:lumMod val="50000"/>
                  </a:schemeClr>
                </a:solidFill>
                <a:latin typeface="SassoonCRInfant" panose="02010503020300020003" pitchFamily="2" charset="0"/>
              </a:rPr>
              <a:t>To </a:t>
            </a:r>
            <a:r>
              <a:rPr lang="en-GB" sz="2000" b="1" dirty="0">
                <a:solidFill>
                  <a:schemeClr val="accent1">
                    <a:lumMod val="50000"/>
                  </a:schemeClr>
                </a:solidFill>
                <a:latin typeface="SassoonCRInfant" panose="02010503020300020003" pitchFamily="2" charset="0"/>
              </a:rPr>
              <a:t>know that toys from the past were different from toys </a:t>
            </a:r>
            <a:r>
              <a:rPr lang="en-GB" sz="2000" b="1" dirty="0" smtClean="0">
                <a:solidFill>
                  <a:schemeClr val="accent1">
                    <a:lumMod val="50000"/>
                  </a:schemeClr>
                </a:solidFill>
                <a:latin typeface="SassoonCRInfant" panose="02010503020300020003" pitchFamily="2" charset="0"/>
              </a:rPr>
              <a:t>today.</a:t>
            </a:r>
            <a:endParaRPr lang="en-GB" sz="2000" b="1" dirty="0">
              <a:solidFill>
                <a:schemeClr val="accent1">
                  <a:lumMod val="50000"/>
                </a:schemeClr>
              </a:solidFill>
              <a:latin typeface="SassoonCRInfant" panose="02010503020300020003" pitchFamily="2" charset="0"/>
            </a:endParaRPr>
          </a:p>
        </p:txBody>
      </p:sp>
      <p:sp>
        <p:nvSpPr>
          <p:cNvPr id="55" name="TextBox 54"/>
          <p:cNvSpPr txBox="1"/>
          <p:nvPr/>
        </p:nvSpPr>
        <p:spPr>
          <a:xfrm>
            <a:off x="4545572" y="2338618"/>
            <a:ext cx="1733307"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do you like about the teddies of today?</a:t>
            </a:r>
            <a:endParaRPr lang="en-GB" sz="1100" dirty="0">
              <a:solidFill>
                <a:schemeClr val="accent5">
                  <a:lumMod val="75000"/>
                </a:schemeClr>
              </a:solidFill>
              <a:latin typeface="SassoonCRInfant" panose="02010503020300020003" pitchFamily="2" charset="0"/>
            </a:endParaRPr>
          </a:p>
        </p:txBody>
      </p:sp>
      <p:sp>
        <p:nvSpPr>
          <p:cNvPr id="56" name="TextBox 55"/>
          <p:cNvSpPr txBox="1"/>
          <p:nvPr/>
        </p:nvSpPr>
        <p:spPr>
          <a:xfrm>
            <a:off x="6502385" y="1608982"/>
            <a:ext cx="1587611" cy="769441"/>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How is your toy different to your grandparents favourite toy?</a:t>
            </a:r>
            <a:endParaRPr lang="en-GB" sz="1100" dirty="0">
              <a:solidFill>
                <a:schemeClr val="accent5">
                  <a:lumMod val="75000"/>
                </a:schemeClr>
              </a:solidFill>
              <a:latin typeface="SassoonCRInfant" panose="02010503020300020003" pitchFamily="2" charset="0"/>
            </a:endParaRPr>
          </a:p>
        </p:txBody>
      </p:sp>
      <p:sp>
        <p:nvSpPr>
          <p:cNvPr id="58" name="TextBox 57"/>
          <p:cNvSpPr txBox="1"/>
          <p:nvPr/>
        </p:nvSpPr>
        <p:spPr>
          <a:xfrm>
            <a:off x="2497753" y="2887439"/>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describe the toys from the past?</a:t>
            </a:r>
            <a:endParaRPr lang="en-GB" sz="1100" dirty="0">
              <a:solidFill>
                <a:schemeClr val="accent5">
                  <a:lumMod val="75000"/>
                </a:schemeClr>
              </a:solidFill>
              <a:latin typeface="SassoonCRInfant" panose="02010503020300020003" pitchFamily="2" charset="0"/>
            </a:endParaRPr>
          </a:p>
        </p:txBody>
      </p:sp>
      <p:sp>
        <p:nvSpPr>
          <p:cNvPr id="59" name="TextBox 58"/>
          <p:cNvSpPr txBox="1"/>
          <p:nvPr/>
        </p:nvSpPr>
        <p:spPr>
          <a:xfrm>
            <a:off x="422307" y="3149126"/>
            <a:ext cx="1750898"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describe the toys from </a:t>
            </a:r>
            <a:r>
              <a:rPr lang="en-GB" sz="1100" dirty="0" err="1" smtClean="0">
                <a:solidFill>
                  <a:schemeClr val="accent5">
                    <a:lumMod val="75000"/>
                  </a:schemeClr>
                </a:solidFill>
                <a:latin typeface="SassoonCRInfant" panose="02010503020300020003" pitchFamily="2" charset="0"/>
              </a:rPr>
              <a:t>todayt</a:t>
            </a:r>
            <a:r>
              <a:rPr lang="en-GB" sz="1100" dirty="0" smtClean="0">
                <a:solidFill>
                  <a:schemeClr val="accent5">
                    <a:lumMod val="75000"/>
                  </a:schemeClr>
                </a:solidFill>
                <a:latin typeface="SassoonCRInfant" panose="02010503020300020003" pitchFamily="2" charset="0"/>
              </a:rPr>
              <a:t>?</a:t>
            </a:r>
            <a:endParaRPr lang="en-GB" sz="1100" dirty="0">
              <a:solidFill>
                <a:schemeClr val="accent5">
                  <a:lumMod val="75000"/>
                </a:schemeClr>
              </a:solidFill>
              <a:latin typeface="SassoonCRInfant" panose="02010503020300020003" pitchFamily="2" charset="0"/>
            </a:endParaRPr>
          </a:p>
        </p:txBody>
      </p:sp>
      <p:sp>
        <p:nvSpPr>
          <p:cNvPr id="60" name="TextBox 59"/>
          <p:cNvSpPr txBox="1"/>
          <p:nvPr/>
        </p:nvSpPr>
        <p:spPr>
          <a:xfrm>
            <a:off x="8504022" y="1251233"/>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Which decade do you think had the best toys?</a:t>
            </a:r>
            <a:endParaRPr lang="en-GB" sz="1100" dirty="0">
              <a:solidFill>
                <a:schemeClr val="accent5">
                  <a:lumMod val="75000"/>
                </a:schemeClr>
              </a:solidFill>
              <a:latin typeface="SassoonCRInfant" panose="02010503020300020003" pitchFamily="2" charset="0"/>
            </a:endParaRPr>
          </a:p>
        </p:txBody>
      </p:sp>
      <p:sp>
        <p:nvSpPr>
          <p:cNvPr id="61" name="Rounded Rectangle 60"/>
          <p:cNvSpPr/>
          <p:nvPr/>
        </p:nvSpPr>
        <p:spPr>
          <a:xfrm>
            <a:off x="402772" y="5974781"/>
            <a:ext cx="9495700" cy="707571"/>
          </a:xfrm>
          <a:prstGeom prst="roundRect">
            <a:avLst/>
          </a:prstGeom>
          <a:solidFill>
            <a:schemeClr val="accent2">
              <a:lumMod val="20000"/>
              <a:lumOff val="80000"/>
            </a:schemeClr>
          </a:solidFill>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smtClean="0">
                <a:solidFill>
                  <a:schemeClr val="accent5">
                    <a:lumMod val="75000"/>
                  </a:schemeClr>
                </a:solidFill>
                <a:latin typeface="SassoonCRInfant" panose="02010503020300020003" pitchFamily="2" charset="0"/>
              </a:rPr>
              <a:t>Q:</a:t>
            </a:r>
            <a:r>
              <a:rPr lang="en-GB" dirty="0"/>
              <a:t> </a:t>
            </a:r>
            <a:r>
              <a:rPr lang="en-GB" b="1" dirty="0" smtClean="0">
                <a:solidFill>
                  <a:schemeClr val="accent1">
                    <a:lumMod val="50000"/>
                  </a:schemeClr>
                </a:solidFill>
                <a:latin typeface="SassoonCRInfant" panose="02010503020300020003" pitchFamily="2" charset="0"/>
              </a:rPr>
              <a:t>What toys were most popular </a:t>
            </a:r>
            <a:r>
              <a:rPr lang="en-GB" b="1" dirty="0">
                <a:solidFill>
                  <a:schemeClr val="accent1">
                    <a:lumMod val="50000"/>
                  </a:schemeClr>
                </a:solidFill>
                <a:latin typeface="SassoonCRInfant" panose="02010503020300020003" pitchFamily="2" charset="0"/>
              </a:rPr>
              <a:t>in </a:t>
            </a:r>
            <a:r>
              <a:rPr lang="en-GB" b="1" dirty="0" smtClean="0">
                <a:solidFill>
                  <a:schemeClr val="accent1">
                    <a:lumMod val="50000"/>
                  </a:schemeClr>
                </a:solidFill>
                <a:latin typeface="SassoonCRInfant" panose="02010503020300020003" pitchFamily="2" charset="0"/>
              </a:rPr>
              <a:t>the last five </a:t>
            </a:r>
            <a:r>
              <a:rPr lang="en-GB" b="1" dirty="0">
                <a:solidFill>
                  <a:schemeClr val="accent1">
                    <a:lumMod val="50000"/>
                  </a:schemeClr>
                </a:solidFill>
                <a:latin typeface="SassoonCRInfant" panose="02010503020300020003" pitchFamily="2" charset="0"/>
              </a:rPr>
              <a:t>decades</a:t>
            </a:r>
            <a:r>
              <a:rPr lang="en-US" sz="2000" b="1" dirty="0" smtClean="0">
                <a:solidFill>
                  <a:schemeClr val="accent5">
                    <a:lumMod val="75000"/>
                  </a:schemeClr>
                </a:solidFill>
                <a:latin typeface="SassoonCRInfant" panose="02010503020300020003" pitchFamily="2" charset="0"/>
              </a:rPr>
              <a:t>?</a:t>
            </a:r>
            <a:endParaRPr lang="en-GB" sz="2000" b="1" dirty="0">
              <a:solidFill>
                <a:schemeClr val="accent5">
                  <a:lumMod val="75000"/>
                </a:schemeClr>
              </a:solidFill>
              <a:latin typeface="SassoonCRInfant" panose="02010503020300020003" pitchFamily="2" charset="0"/>
            </a:endParaRPr>
          </a:p>
        </p:txBody>
      </p:sp>
      <p:pic>
        <p:nvPicPr>
          <p:cNvPr id="4098" name="Picture 2" descr="toys Icon 8473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824" y="1206676"/>
            <a:ext cx="1124585" cy="1124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4610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1528500" y="3266116"/>
            <a:ext cx="9318109"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26" name="Rounded Rectangle 25"/>
          <p:cNvSpPr/>
          <p:nvPr/>
        </p:nvSpPr>
        <p:spPr>
          <a:xfrm>
            <a:off x="432773" y="3773054"/>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27" name="Rounded Rectangle 26"/>
          <p:cNvSpPr/>
          <p:nvPr/>
        </p:nvSpPr>
        <p:spPr>
          <a:xfrm>
            <a:off x="2534515" y="3450889"/>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en-GB" sz="1400" dirty="0">
                <a:solidFill>
                  <a:prstClr val="black"/>
                </a:solidFill>
                <a:latin typeface="SassoonCRInfant" panose="02010503020300020003" pitchFamily="2" charset="0"/>
              </a:rPr>
              <a:t>I am learning </a:t>
            </a:r>
            <a:r>
              <a:rPr lang="en-GB" sz="1400" dirty="0" smtClean="0">
                <a:solidFill>
                  <a:prstClr val="black"/>
                </a:solidFill>
                <a:latin typeface="SassoonCRInfant" panose="02010503020300020003" pitchFamily="2" charset="0"/>
              </a:rPr>
              <a:t>to</a:t>
            </a:r>
          </a:p>
          <a:p>
            <a:pPr lvl="0"/>
            <a:r>
              <a:rPr lang="en-GB" sz="1400" dirty="0">
                <a:solidFill>
                  <a:prstClr val="black"/>
                </a:solidFill>
                <a:latin typeface="SassoonCRInfant" panose="02010503020300020003" pitchFamily="2" charset="0"/>
              </a:rPr>
              <a:t>u</a:t>
            </a:r>
            <a:r>
              <a:rPr lang="en-GB" sz="1400" dirty="0" smtClean="0">
                <a:solidFill>
                  <a:prstClr val="black"/>
                </a:solidFill>
                <a:latin typeface="SassoonCRInfant" panose="02010503020300020003" pitchFamily="2" charset="0"/>
              </a:rPr>
              <a:t>nderstand what the coast is like and see it through the eyes of someone who lives there. </a:t>
            </a:r>
            <a:endParaRPr lang="en-GB" sz="1400" dirty="0">
              <a:solidFill>
                <a:prstClr val="black"/>
              </a:solidFill>
              <a:latin typeface="SassoonCRInfant" panose="02010503020300020003" pitchFamily="2" charset="0"/>
            </a:endParaRPr>
          </a:p>
        </p:txBody>
      </p:sp>
      <p:sp>
        <p:nvSpPr>
          <p:cNvPr id="28" name="Rounded Rectangle 27"/>
          <p:cNvSpPr/>
          <p:nvPr/>
        </p:nvSpPr>
        <p:spPr>
          <a:xfrm>
            <a:off x="4443237" y="2905054"/>
            <a:ext cx="1589807"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0" name="Rounded Rectangle 29"/>
          <p:cNvSpPr/>
          <p:nvPr/>
        </p:nvSpPr>
        <p:spPr>
          <a:xfrm>
            <a:off x="6576150" y="2412101"/>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2" name="TextBox 31"/>
          <p:cNvSpPr txBox="1"/>
          <p:nvPr/>
        </p:nvSpPr>
        <p:spPr>
          <a:xfrm>
            <a:off x="530744" y="4016727"/>
            <a:ext cx="1306286" cy="1384995"/>
          </a:xfrm>
          <a:prstGeom prst="rect">
            <a:avLst/>
          </a:prstGeom>
          <a:noFill/>
        </p:spPr>
        <p:txBody>
          <a:bodyPr wrap="square" rtlCol="0">
            <a:spAutoFit/>
          </a:bodyPr>
          <a:lstStyle/>
          <a:p>
            <a:r>
              <a:rPr lang="en-GB" sz="1400" dirty="0" smtClean="0">
                <a:latin typeface="SassoonCRInfant" panose="02010503020300020003" pitchFamily="2" charset="0"/>
              </a:rPr>
              <a:t>I am learning to describe the location and place that we live in as part of the UK. </a:t>
            </a:r>
            <a:endParaRPr lang="en-GB" sz="1400" dirty="0">
              <a:latin typeface="SassoonCRInfant" panose="02010503020300020003" pitchFamily="2" charset="0"/>
            </a:endParaRPr>
          </a:p>
        </p:txBody>
      </p:sp>
      <p:sp>
        <p:nvSpPr>
          <p:cNvPr id="33" name="TextBox 32"/>
          <p:cNvSpPr txBox="1"/>
          <p:nvPr/>
        </p:nvSpPr>
        <p:spPr>
          <a:xfrm>
            <a:off x="4604116" y="3052250"/>
            <a:ext cx="1352938" cy="1600438"/>
          </a:xfrm>
          <a:prstGeom prst="rect">
            <a:avLst/>
          </a:prstGeom>
          <a:noFill/>
        </p:spPr>
        <p:txBody>
          <a:bodyPr wrap="square" rtlCol="0">
            <a:spAutoFit/>
          </a:bodyPr>
          <a:lstStyle/>
          <a:p>
            <a:r>
              <a:rPr lang="en-GB" sz="1400" dirty="0" smtClean="0">
                <a:latin typeface="SassoonCRInfant" panose="02010503020300020003" pitchFamily="2" charset="0"/>
              </a:rPr>
              <a:t>I am learning to understand what a rainforest is like and compare it with my own life. </a:t>
            </a:r>
            <a:endParaRPr lang="en-GB" sz="1400" dirty="0">
              <a:latin typeface="SassoonCRInfant" panose="02010503020300020003" pitchFamily="2" charset="0"/>
            </a:endParaRPr>
          </a:p>
        </p:txBody>
      </p:sp>
      <p:sp>
        <p:nvSpPr>
          <p:cNvPr id="34" name="Rectangle 33"/>
          <p:cNvSpPr/>
          <p:nvPr/>
        </p:nvSpPr>
        <p:spPr>
          <a:xfrm>
            <a:off x="6625984" y="2486422"/>
            <a:ext cx="1509154" cy="1815882"/>
          </a:xfrm>
          <a:prstGeom prst="rect">
            <a:avLst/>
          </a:prstGeom>
        </p:spPr>
        <p:txBody>
          <a:bodyPr wrap="square">
            <a:spAutoFit/>
          </a:bodyPr>
          <a:lstStyle/>
          <a:p>
            <a:r>
              <a:rPr lang="en-GB" sz="1400" dirty="0" smtClean="0">
                <a:latin typeface="SassoonCRInfant" panose="02010503020300020003" pitchFamily="2" charset="0"/>
              </a:rPr>
              <a:t>I am</a:t>
            </a:r>
            <a:r>
              <a:rPr lang="en-GB" sz="1400" dirty="0">
                <a:latin typeface="SassoonCRInfant" panose="02010503020300020003" pitchFamily="2" charset="0"/>
              </a:rPr>
              <a:t> </a:t>
            </a:r>
            <a:r>
              <a:rPr lang="en-GB" sz="1400" dirty="0" smtClean="0">
                <a:latin typeface="SassoonCRInfant" panose="02010503020300020003" pitchFamily="2" charset="0"/>
              </a:rPr>
              <a:t>learning to understand how and why different buildings are built to suit different places.</a:t>
            </a:r>
          </a:p>
          <a:p>
            <a:r>
              <a:rPr lang="en-GB" sz="1400" b="1" dirty="0" smtClean="0">
                <a:latin typeface="SassoonCRInfant" panose="02010503020300020003" pitchFamily="2" charset="0"/>
              </a:rPr>
              <a:t>Case study: </a:t>
            </a:r>
            <a:r>
              <a:rPr lang="en-GB" sz="1400" dirty="0" smtClean="0">
                <a:latin typeface="SassoonCRInfant" panose="02010503020300020003" pitchFamily="2" charset="0"/>
              </a:rPr>
              <a:t>Timbuktu</a:t>
            </a:r>
          </a:p>
        </p:txBody>
      </p:sp>
      <p:sp>
        <p:nvSpPr>
          <p:cNvPr id="37" name="Rounded Rectangle 36"/>
          <p:cNvSpPr/>
          <p:nvPr/>
        </p:nvSpPr>
        <p:spPr>
          <a:xfrm>
            <a:off x="10456495" y="2486422"/>
            <a:ext cx="1626076" cy="4224830"/>
          </a:xfrm>
          <a:prstGeom prst="round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latin typeface="SassoonCRInfant" panose="02010503020300020003" pitchFamily="2" charset="0"/>
            </a:endParaRPr>
          </a:p>
        </p:txBody>
      </p:sp>
      <p:sp>
        <p:nvSpPr>
          <p:cNvPr id="38" name="Rectangle 37"/>
          <p:cNvSpPr/>
          <p:nvPr/>
        </p:nvSpPr>
        <p:spPr>
          <a:xfrm>
            <a:off x="10486724" y="2488129"/>
            <a:ext cx="1587544" cy="4308872"/>
          </a:xfrm>
          <a:prstGeom prst="rect">
            <a:avLst/>
          </a:prstGeom>
        </p:spPr>
        <p:txBody>
          <a:bodyPr wrap="square">
            <a:spAutoFit/>
          </a:bodyPr>
          <a:lstStyle/>
          <a:p>
            <a:r>
              <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Key vocabulary:</a:t>
            </a:r>
          </a:p>
          <a:p>
            <a:r>
              <a:rPr lang="en-GB" sz="1000" dirty="0">
                <a:latin typeface="SassoonCRInfant" panose="02010503020300020003" pitchFamily="2" charset="0"/>
              </a:rPr>
              <a:t>world, United Kingdom, England, Wales, Scotland, Northern Ireland school, car, coach, plane, buildings, high street, landmark, sea, seaside, coast, coastline, sand, water, waves, rocks, pebbles, buoys, windsurf/surfboard, windbreaks, cafe, deckchair, inflatable boat, bucket, spade, lifeboat, rainforest, remote, hot, wet, home, different, tall trees, animals, noisy, sun, Africa, hot, dry, glass, steel, brick, concrete, wood, Timbuktu, Mali, mosque, climate, equator, same, different, similar, continent, country, city, capital, landmark, mountains, harbour, sea, coast</a:t>
            </a:r>
          </a:p>
          <a:p>
            <a:endParaRPr lang="en-GB" sz="1200"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p:txBody>
      </p:sp>
      <p:sp>
        <p:nvSpPr>
          <p:cNvPr id="39" name="TextBox 38"/>
          <p:cNvSpPr txBox="1"/>
          <p:nvPr/>
        </p:nvSpPr>
        <p:spPr>
          <a:xfrm>
            <a:off x="432772" y="5667598"/>
            <a:ext cx="7314689" cy="276999"/>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a:t>
            </a:r>
            <a:r>
              <a:rPr lang="en-GB" sz="1200" dirty="0">
                <a:solidFill>
                  <a:srgbClr val="7030A0"/>
                </a:solidFill>
                <a:latin typeface="SassoonCRInfant" panose="02010503020300020003" pitchFamily="2" charset="0"/>
              </a:rPr>
              <a:t>can </a:t>
            </a:r>
            <a:r>
              <a:rPr lang="en-GB" sz="1200" dirty="0" smtClean="0">
                <a:solidFill>
                  <a:srgbClr val="7030A0"/>
                </a:solidFill>
                <a:latin typeface="SassoonCRInfant" panose="02010503020300020003" pitchFamily="2" charset="0"/>
              </a:rPr>
              <a:t>name the country of the UK I live in. I can describe the main characteristics of the part of the UK I live in. </a:t>
            </a:r>
            <a:endParaRPr lang="en-GB" sz="1200" dirty="0">
              <a:solidFill>
                <a:srgbClr val="7030A0"/>
              </a:solidFill>
              <a:latin typeface="SassoonCRInfant" panose="02010503020300020003" pitchFamily="2" charset="0"/>
            </a:endParaRPr>
          </a:p>
        </p:txBody>
      </p:sp>
      <p:sp>
        <p:nvSpPr>
          <p:cNvPr id="40" name="TextBox 39"/>
          <p:cNvSpPr txBox="1"/>
          <p:nvPr/>
        </p:nvSpPr>
        <p:spPr>
          <a:xfrm>
            <a:off x="2493025" y="5286948"/>
            <a:ext cx="5844640"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describe what life might be like there. I can draw/write what it is like by the seaside.</a:t>
            </a:r>
            <a:endParaRPr lang="en-GB" sz="1200" dirty="0">
              <a:solidFill>
                <a:srgbClr val="7030A0"/>
              </a:solidFill>
              <a:latin typeface="SassoonCRInfant" panose="02010503020300020003" pitchFamily="2" charset="0"/>
            </a:endParaRPr>
          </a:p>
        </p:txBody>
      </p:sp>
      <p:sp>
        <p:nvSpPr>
          <p:cNvPr id="41" name="TextBox 40"/>
          <p:cNvSpPr txBox="1"/>
          <p:nvPr/>
        </p:nvSpPr>
        <p:spPr>
          <a:xfrm>
            <a:off x="4398054" y="4869458"/>
            <a:ext cx="3577866"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describe an imaginary visit to a rainforest.</a:t>
            </a:r>
            <a:endParaRPr lang="en-GB" sz="1200" dirty="0">
              <a:solidFill>
                <a:srgbClr val="7030A0"/>
              </a:solidFill>
              <a:latin typeface="SassoonCRInfant" panose="02010503020300020003" pitchFamily="2" charset="0"/>
            </a:endParaRPr>
          </a:p>
        </p:txBody>
      </p:sp>
      <p:sp>
        <p:nvSpPr>
          <p:cNvPr id="42" name="TextBox 41"/>
          <p:cNvSpPr txBox="1"/>
          <p:nvPr/>
        </p:nvSpPr>
        <p:spPr>
          <a:xfrm>
            <a:off x="6600224" y="4257976"/>
            <a:ext cx="3491409" cy="646331"/>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describe the building materials and important buildings in Timbuktu and compare it to how my school was built.</a:t>
            </a:r>
            <a:endParaRPr lang="en-GB" sz="1200" dirty="0">
              <a:solidFill>
                <a:srgbClr val="7030A0"/>
              </a:solidFill>
              <a:latin typeface="SassoonCRInfant" panose="02010503020300020003" pitchFamily="2" charset="0"/>
            </a:endParaRPr>
          </a:p>
        </p:txBody>
      </p:sp>
      <p:sp>
        <p:nvSpPr>
          <p:cNvPr id="44" name="Rounded Rectangle 43"/>
          <p:cNvSpPr/>
          <p:nvPr/>
        </p:nvSpPr>
        <p:spPr>
          <a:xfrm>
            <a:off x="8549397" y="1702608"/>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45" name="Rectangle 44"/>
          <p:cNvSpPr/>
          <p:nvPr/>
        </p:nvSpPr>
        <p:spPr>
          <a:xfrm>
            <a:off x="8680825" y="1753843"/>
            <a:ext cx="1234007" cy="1384995"/>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to understand what a city is, and to locate world cities on a map. </a:t>
            </a:r>
            <a:endParaRPr lang="en-GB" sz="1400" dirty="0">
              <a:latin typeface="SassoonCRInfant" panose="02010503020300020003" pitchFamily="2" charset="0"/>
            </a:endParaRPr>
          </a:p>
        </p:txBody>
      </p:sp>
      <p:sp>
        <p:nvSpPr>
          <p:cNvPr id="48" name="TextBox 47"/>
          <p:cNvSpPr txBox="1"/>
          <p:nvPr/>
        </p:nvSpPr>
        <p:spPr>
          <a:xfrm>
            <a:off x="8316249" y="3581169"/>
            <a:ext cx="2350045" cy="646331"/>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describe what is similar about the three cities we explore from different continents.</a:t>
            </a:r>
            <a:endParaRPr lang="en-GB" sz="1200" dirty="0">
              <a:solidFill>
                <a:srgbClr val="7030A0"/>
              </a:solidFill>
              <a:latin typeface="SassoonCRInfant" panose="02010503020300020003" pitchFamily="2" charset="0"/>
            </a:endParaRPr>
          </a:p>
        </p:txBody>
      </p:sp>
      <p:sp>
        <p:nvSpPr>
          <p:cNvPr id="49" name="Rounded Rectangle 48"/>
          <p:cNvSpPr/>
          <p:nvPr/>
        </p:nvSpPr>
        <p:spPr>
          <a:xfrm>
            <a:off x="300841" y="206829"/>
            <a:ext cx="3269673" cy="207303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50" name="Rectangle 49"/>
          <p:cNvSpPr/>
          <p:nvPr/>
        </p:nvSpPr>
        <p:spPr>
          <a:xfrm>
            <a:off x="422307" y="362898"/>
            <a:ext cx="3013620" cy="954107"/>
          </a:xfrm>
          <a:prstGeom prst="rect">
            <a:avLst/>
          </a:prstGeom>
        </p:spPr>
        <p:txBody>
          <a:bodyPr wrap="square">
            <a:spAutoFit/>
          </a:bodyPr>
          <a:lstStyle/>
          <a:p>
            <a:pPr algn="ctr"/>
            <a:r>
              <a:rPr lang="en-GB" sz="1600" dirty="0" smtClean="0">
                <a:latin typeface="SassoonCRInfant" panose="02010503020300020003" pitchFamily="2" charset="0"/>
              </a:rPr>
              <a:t>LEARNING JOURNEY</a:t>
            </a:r>
          </a:p>
          <a:p>
            <a:pPr algn="ctr"/>
            <a:endParaRPr lang="en-GB" sz="800" dirty="0">
              <a:latin typeface="SassoonCRInfant" panose="02010503020300020003" pitchFamily="2" charset="0"/>
            </a:endParaRPr>
          </a:p>
          <a:p>
            <a:pPr algn="ctr"/>
            <a:r>
              <a:rPr lang="en-GB" sz="1600" b="1" dirty="0" smtClean="0">
                <a:solidFill>
                  <a:srgbClr val="002060"/>
                </a:solidFill>
                <a:latin typeface="SassoonCRInfant" panose="02010503020300020003" pitchFamily="2" charset="0"/>
              </a:rPr>
              <a:t>People and their Communities </a:t>
            </a:r>
          </a:p>
          <a:p>
            <a:pPr algn="ctr"/>
            <a:r>
              <a:rPr lang="en-GB" sz="1600" b="1" dirty="0" smtClean="0">
                <a:solidFill>
                  <a:srgbClr val="002060"/>
                </a:solidFill>
                <a:latin typeface="SassoonCRInfant" panose="02010503020300020003" pitchFamily="2" charset="0"/>
              </a:rPr>
              <a:t>Spring 2 </a:t>
            </a:r>
            <a:r>
              <a:rPr lang="en-GB" sz="1600" b="1" dirty="0" smtClean="0">
                <a:solidFill>
                  <a:srgbClr val="00B050"/>
                </a:solidFill>
                <a:latin typeface="SassoonCRInfant" panose="02010503020300020003" pitchFamily="2" charset="0"/>
              </a:rPr>
              <a:t>Geography</a:t>
            </a:r>
            <a:r>
              <a:rPr lang="en-GB" sz="1600" b="1" dirty="0" smtClean="0">
                <a:solidFill>
                  <a:srgbClr val="002060"/>
                </a:solidFill>
                <a:latin typeface="SassoonCRInfant" panose="02010503020300020003" pitchFamily="2" charset="0"/>
              </a:rPr>
              <a:t> </a:t>
            </a:r>
            <a:endParaRPr lang="en-GB" sz="1600" b="1" dirty="0">
              <a:solidFill>
                <a:srgbClr val="002060"/>
              </a:solidFill>
              <a:latin typeface="SassoonCRInfant" panose="02010503020300020003" pitchFamily="2" charset="0"/>
            </a:endParaRPr>
          </a:p>
        </p:txBody>
      </p:sp>
      <p:sp>
        <p:nvSpPr>
          <p:cNvPr id="53" name="Rounded Rectangle 52"/>
          <p:cNvSpPr/>
          <p:nvPr/>
        </p:nvSpPr>
        <p:spPr>
          <a:xfrm>
            <a:off x="4085365" y="206829"/>
            <a:ext cx="7867150" cy="908675"/>
          </a:xfrm>
          <a:prstGeom prst="round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GB">
              <a:latin typeface="SassoonCRInfant" panose="02010503020300020003" pitchFamily="2" charset="0"/>
            </a:endParaRPr>
          </a:p>
        </p:txBody>
      </p:sp>
      <p:sp>
        <p:nvSpPr>
          <p:cNvPr id="54" name="TextBox 53"/>
          <p:cNvSpPr txBox="1"/>
          <p:nvPr/>
        </p:nvSpPr>
        <p:spPr>
          <a:xfrm>
            <a:off x="4181302" y="281410"/>
            <a:ext cx="7589124" cy="369332"/>
          </a:xfrm>
          <a:prstGeom prst="rect">
            <a:avLst/>
          </a:prstGeom>
          <a:noFill/>
        </p:spPr>
        <p:txBody>
          <a:bodyPr wrap="square" rtlCol="0">
            <a:spAutoFit/>
          </a:bodyPr>
          <a:lstStyle/>
          <a:p>
            <a:pPr algn="ctr"/>
            <a:r>
              <a:rPr lang="en-GB" dirty="0" smtClean="0">
                <a:latin typeface="SassoonCRInfant" panose="02010503020300020003" pitchFamily="2" charset="0"/>
              </a:rPr>
              <a:t>OUTCOME: </a:t>
            </a:r>
            <a:r>
              <a:rPr lang="en-GB" b="1" dirty="0" smtClean="0">
                <a:solidFill>
                  <a:srgbClr val="002060"/>
                </a:solidFill>
                <a:latin typeface="SassoonCRInfant" panose="02010503020300020003" pitchFamily="2" charset="0"/>
              </a:rPr>
              <a:t>To compare my local area to distant locations. </a:t>
            </a:r>
            <a:endParaRPr lang="en-GB" b="1" dirty="0">
              <a:solidFill>
                <a:srgbClr val="002060"/>
              </a:solidFill>
              <a:latin typeface="SassoonCRInfant" panose="02010503020300020003" pitchFamily="2" charset="0"/>
            </a:endParaRPr>
          </a:p>
        </p:txBody>
      </p:sp>
      <p:sp>
        <p:nvSpPr>
          <p:cNvPr id="55" name="TextBox 54"/>
          <p:cNvSpPr txBox="1"/>
          <p:nvPr/>
        </p:nvSpPr>
        <p:spPr>
          <a:xfrm>
            <a:off x="4545573" y="2338618"/>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to live in a rainforest?</a:t>
            </a:r>
            <a:endParaRPr lang="en-GB" sz="1100" dirty="0">
              <a:solidFill>
                <a:schemeClr val="accent5">
                  <a:lumMod val="75000"/>
                </a:schemeClr>
              </a:solidFill>
              <a:latin typeface="SassoonCRInfant" panose="02010503020300020003" pitchFamily="2" charset="0"/>
            </a:endParaRPr>
          </a:p>
        </p:txBody>
      </p:sp>
      <p:sp>
        <p:nvSpPr>
          <p:cNvPr id="56" name="TextBox 55"/>
          <p:cNvSpPr txBox="1"/>
          <p:nvPr/>
        </p:nvSpPr>
        <p:spPr>
          <a:xfrm>
            <a:off x="6408326" y="2014762"/>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to live in a dry place?</a:t>
            </a:r>
            <a:endParaRPr lang="en-GB" sz="1100" dirty="0">
              <a:solidFill>
                <a:schemeClr val="accent5">
                  <a:lumMod val="75000"/>
                </a:schemeClr>
              </a:solidFill>
              <a:latin typeface="SassoonCRInfant" panose="02010503020300020003" pitchFamily="2" charset="0"/>
            </a:endParaRPr>
          </a:p>
        </p:txBody>
      </p:sp>
      <p:sp>
        <p:nvSpPr>
          <p:cNvPr id="58" name="TextBox 57"/>
          <p:cNvSpPr txBox="1"/>
          <p:nvPr/>
        </p:nvSpPr>
        <p:spPr>
          <a:xfrm>
            <a:off x="2497753" y="2887439"/>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living by the sea?</a:t>
            </a:r>
            <a:endParaRPr lang="en-GB" sz="1100" dirty="0">
              <a:solidFill>
                <a:schemeClr val="accent5">
                  <a:lumMod val="75000"/>
                </a:schemeClr>
              </a:solidFill>
              <a:latin typeface="SassoonCRInfant" panose="02010503020300020003" pitchFamily="2" charset="0"/>
            </a:endParaRPr>
          </a:p>
        </p:txBody>
      </p:sp>
      <p:sp>
        <p:nvSpPr>
          <p:cNvPr id="59" name="TextBox 58"/>
          <p:cNvSpPr txBox="1"/>
          <p:nvPr/>
        </p:nvSpPr>
        <p:spPr>
          <a:xfrm>
            <a:off x="422307" y="3149126"/>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our local area like?</a:t>
            </a:r>
            <a:endParaRPr lang="en-GB" sz="1100" dirty="0">
              <a:solidFill>
                <a:schemeClr val="accent5">
                  <a:lumMod val="75000"/>
                </a:schemeClr>
              </a:solidFill>
              <a:latin typeface="SassoonCRInfant" panose="02010503020300020003" pitchFamily="2" charset="0"/>
            </a:endParaRPr>
          </a:p>
        </p:txBody>
      </p:sp>
      <p:sp>
        <p:nvSpPr>
          <p:cNvPr id="60" name="TextBox 59"/>
          <p:cNvSpPr txBox="1"/>
          <p:nvPr/>
        </p:nvSpPr>
        <p:spPr>
          <a:xfrm>
            <a:off x="8504022" y="1251233"/>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life like in large cities?</a:t>
            </a:r>
            <a:endParaRPr lang="en-GB" sz="1100" dirty="0">
              <a:solidFill>
                <a:schemeClr val="accent5">
                  <a:lumMod val="75000"/>
                </a:schemeClr>
              </a:solidFill>
              <a:latin typeface="SassoonCRInfant" panose="02010503020300020003" pitchFamily="2" charset="0"/>
            </a:endParaRPr>
          </a:p>
        </p:txBody>
      </p:sp>
      <p:sp>
        <p:nvSpPr>
          <p:cNvPr id="61" name="Rounded Rectangle 60"/>
          <p:cNvSpPr/>
          <p:nvPr/>
        </p:nvSpPr>
        <p:spPr>
          <a:xfrm>
            <a:off x="402772" y="5974781"/>
            <a:ext cx="9495700" cy="707571"/>
          </a:xfrm>
          <a:prstGeom prst="roundRect">
            <a:avLst/>
          </a:prstGeom>
          <a:solidFill>
            <a:schemeClr val="accent2">
              <a:lumMod val="20000"/>
              <a:lumOff val="80000"/>
            </a:schemeClr>
          </a:solidFill>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smtClean="0">
                <a:solidFill>
                  <a:schemeClr val="accent5">
                    <a:lumMod val="75000"/>
                  </a:schemeClr>
                </a:solidFill>
                <a:latin typeface="SassoonCRInfant" panose="02010503020300020003" pitchFamily="2" charset="0"/>
              </a:rPr>
              <a:t>Q:What will I see on our journey around the world? How is this similar and different to where I live?</a:t>
            </a:r>
            <a:endParaRPr lang="en-GB" sz="2000" b="1" dirty="0">
              <a:solidFill>
                <a:schemeClr val="accent5">
                  <a:lumMod val="75000"/>
                </a:schemeClr>
              </a:solidFill>
              <a:latin typeface="SassoonCRInfant" panose="02010503020300020003" pitchFamily="2" charset="0"/>
            </a:endParaRPr>
          </a:p>
        </p:txBody>
      </p:sp>
      <p:pic>
        <p:nvPicPr>
          <p:cNvPr id="2050" name="Picture 2" descr="stakeholder environmental science Icon 47522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2849" y="1198755"/>
            <a:ext cx="1110176" cy="1110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37420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1504316" y="3081187"/>
            <a:ext cx="10756398"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26" name="Rounded Rectangle 25"/>
          <p:cNvSpPr/>
          <p:nvPr/>
        </p:nvSpPr>
        <p:spPr>
          <a:xfrm>
            <a:off x="432773" y="3773054"/>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27" name="Rounded Rectangle 26"/>
          <p:cNvSpPr/>
          <p:nvPr/>
        </p:nvSpPr>
        <p:spPr>
          <a:xfrm>
            <a:off x="2534515" y="3450889"/>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en-GB" sz="1400" dirty="0">
                <a:solidFill>
                  <a:prstClr val="black"/>
                </a:solidFill>
                <a:latin typeface="SassoonCRInfant" panose="02010503020300020003" pitchFamily="2" charset="0"/>
              </a:rPr>
              <a:t>I am learning </a:t>
            </a:r>
            <a:r>
              <a:rPr lang="en-GB" sz="1400" dirty="0" smtClean="0">
                <a:solidFill>
                  <a:prstClr val="black"/>
                </a:solidFill>
                <a:latin typeface="SassoonCRInfant" panose="02010503020300020003" pitchFamily="2" charset="0"/>
              </a:rPr>
              <a:t>to explore and sequence the key events in the early life of Walter </a:t>
            </a:r>
            <a:r>
              <a:rPr lang="en-GB" sz="1400" dirty="0" err="1" smtClean="0">
                <a:solidFill>
                  <a:prstClr val="black"/>
                </a:solidFill>
                <a:latin typeface="SassoonCRInfant" panose="02010503020300020003" pitchFamily="2" charset="0"/>
              </a:rPr>
              <a:t>Tull</a:t>
            </a:r>
            <a:r>
              <a:rPr lang="en-GB" sz="1400" dirty="0" smtClean="0">
                <a:solidFill>
                  <a:prstClr val="black"/>
                </a:solidFill>
                <a:latin typeface="SassoonCRInfant" panose="02010503020300020003" pitchFamily="2" charset="0"/>
              </a:rPr>
              <a:t>. </a:t>
            </a:r>
            <a:endParaRPr lang="en-GB" sz="1400" dirty="0">
              <a:solidFill>
                <a:prstClr val="black"/>
              </a:solidFill>
              <a:latin typeface="SassoonCRInfant" panose="02010503020300020003" pitchFamily="2" charset="0"/>
            </a:endParaRPr>
          </a:p>
        </p:txBody>
      </p:sp>
      <p:sp>
        <p:nvSpPr>
          <p:cNvPr id="28" name="Rounded Rectangle 27"/>
          <p:cNvSpPr/>
          <p:nvPr/>
        </p:nvSpPr>
        <p:spPr>
          <a:xfrm>
            <a:off x="4443237" y="2905054"/>
            <a:ext cx="1589807"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0" name="Rounded Rectangle 29"/>
          <p:cNvSpPr/>
          <p:nvPr/>
        </p:nvSpPr>
        <p:spPr>
          <a:xfrm>
            <a:off x="6576150" y="2412101"/>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2" name="TextBox 31"/>
          <p:cNvSpPr txBox="1"/>
          <p:nvPr/>
        </p:nvSpPr>
        <p:spPr>
          <a:xfrm>
            <a:off x="495218" y="3842326"/>
            <a:ext cx="1493072" cy="1815882"/>
          </a:xfrm>
          <a:prstGeom prst="rect">
            <a:avLst/>
          </a:prstGeom>
          <a:noFill/>
        </p:spPr>
        <p:txBody>
          <a:bodyPr wrap="square" rtlCol="0">
            <a:spAutoFit/>
          </a:bodyPr>
          <a:lstStyle/>
          <a:p>
            <a:r>
              <a:rPr lang="en-GB" sz="1400" dirty="0">
                <a:latin typeface="SassoonCRInfant" panose="02010503020300020003" pitchFamily="2" charset="0"/>
              </a:rPr>
              <a:t>I am learning what is meant by the terms ‘famous’ and ‘significant’ and to begin to understand the differences between the </a:t>
            </a:r>
            <a:r>
              <a:rPr lang="en-GB" sz="1400" dirty="0" smtClean="0">
                <a:latin typeface="SassoonCRInfant" panose="02010503020300020003" pitchFamily="2" charset="0"/>
              </a:rPr>
              <a:t>two.</a:t>
            </a:r>
            <a:endParaRPr lang="en-GB" sz="1400" dirty="0">
              <a:latin typeface="SassoonCRInfant" panose="02010503020300020003" pitchFamily="2" charset="0"/>
            </a:endParaRPr>
          </a:p>
        </p:txBody>
      </p:sp>
      <p:sp>
        <p:nvSpPr>
          <p:cNvPr id="33" name="TextBox 32"/>
          <p:cNvSpPr txBox="1"/>
          <p:nvPr/>
        </p:nvSpPr>
        <p:spPr>
          <a:xfrm>
            <a:off x="4604116" y="3052250"/>
            <a:ext cx="1352938" cy="1600438"/>
          </a:xfrm>
          <a:prstGeom prst="rect">
            <a:avLst/>
          </a:prstGeom>
          <a:noFill/>
        </p:spPr>
        <p:txBody>
          <a:bodyPr wrap="square" rtlCol="0">
            <a:spAutoFit/>
          </a:bodyPr>
          <a:lstStyle/>
          <a:p>
            <a:r>
              <a:rPr lang="en-GB" sz="1400" dirty="0" smtClean="0">
                <a:latin typeface="SassoonCRInfant" panose="02010503020300020003" pitchFamily="2" charset="0"/>
              </a:rPr>
              <a:t>I am learning to use a range of sources to describe how football kits have changed over time. </a:t>
            </a:r>
            <a:endParaRPr lang="en-GB" sz="1400" dirty="0">
              <a:latin typeface="SassoonCRInfant" panose="02010503020300020003" pitchFamily="2" charset="0"/>
            </a:endParaRPr>
          </a:p>
        </p:txBody>
      </p:sp>
      <p:sp>
        <p:nvSpPr>
          <p:cNvPr id="34" name="Rectangle 33"/>
          <p:cNvSpPr/>
          <p:nvPr/>
        </p:nvSpPr>
        <p:spPr>
          <a:xfrm>
            <a:off x="6633750" y="2592996"/>
            <a:ext cx="1509154" cy="1600438"/>
          </a:xfrm>
          <a:prstGeom prst="rect">
            <a:avLst/>
          </a:prstGeom>
        </p:spPr>
        <p:txBody>
          <a:bodyPr wrap="square">
            <a:spAutoFit/>
          </a:bodyPr>
          <a:lstStyle/>
          <a:p>
            <a:r>
              <a:rPr lang="en-GB" sz="1400" dirty="0" smtClean="0">
                <a:latin typeface="SassoonCRInfant" panose="02010503020300020003" pitchFamily="2" charset="0"/>
              </a:rPr>
              <a:t>I am learning to understand Walter </a:t>
            </a:r>
            <a:r>
              <a:rPr lang="en-GB" sz="1400" dirty="0" err="1" smtClean="0">
                <a:latin typeface="SassoonCRInfant" panose="02010503020300020003" pitchFamily="2" charset="0"/>
              </a:rPr>
              <a:t>Tull’s</a:t>
            </a:r>
            <a:r>
              <a:rPr lang="en-GB" sz="1400" dirty="0" smtClean="0">
                <a:latin typeface="SassoonCRInfant" panose="02010503020300020003" pitchFamily="2" charset="0"/>
              </a:rPr>
              <a:t> experience of racism and write about how this affected him.</a:t>
            </a:r>
            <a:endParaRPr lang="en-GB" sz="1400" dirty="0">
              <a:latin typeface="SassoonCRInfant" panose="02010503020300020003" pitchFamily="2" charset="0"/>
            </a:endParaRPr>
          </a:p>
        </p:txBody>
      </p:sp>
      <p:sp>
        <p:nvSpPr>
          <p:cNvPr id="37" name="Rounded Rectangle 36"/>
          <p:cNvSpPr/>
          <p:nvPr/>
        </p:nvSpPr>
        <p:spPr>
          <a:xfrm>
            <a:off x="10106656" y="3848792"/>
            <a:ext cx="1960998" cy="2833559"/>
          </a:xfrm>
          <a:prstGeom prst="round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latin typeface="SassoonCRInfant" panose="02010503020300020003" pitchFamily="2" charset="0"/>
            </a:endParaRPr>
          </a:p>
        </p:txBody>
      </p:sp>
      <p:sp>
        <p:nvSpPr>
          <p:cNvPr id="38" name="Rectangle 37"/>
          <p:cNvSpPr/>
          <p:nvPr/>
        </p:nvSpPr>
        <p:spPr>
          <a:xfrm>
            <a:off x="10204454" y="3956638"/>
            <a:ext cx="1946987" cy="2800767"/>
          </a:xfrm>
          <a:prstGeom prst="rect">
            <a:avLst/>
          </a:prstGeom>
        </p:spPr>
        <p:txBody>
          <a:bodyPr wrap="square">
            <a:spAutoFit/>
          </a:bodyPr>
          <a:lstStyle/>
          <a:p>
            <a:r>
              <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Key vocabulary:</a:t>
            </a:r>
          </a:p>
          <a:p>
            <a:r>
              <a:rPr lang="en-GB" sz="1400" b="1" dirty="0" smtClean="0">
                <a:latin typeface="SassoonCRInfant" panose="02010503020300020003" pitchFamily="2" charset="0"/>
              </a:rPr>
              <a:t>Famous, significant, past, present day, long </a:t>
            </a:r>
            <a:r>
              <a:rPr lang="en-GB" sz="1400" b="1" dirty="0">
                <a:latin typeface="SassoonCRInfant" panose="02010503020300020003" pitchFamily="2" charset="0"/>
              </a:rPr>
              <a:t>time </a:t>
            </a:r>
            <a:r>
              <a:rPr lang="en-GB" sz="1400" b="1" dirty="0" smtClean="0">
                <a:latin typeface="SassoonCRInfant" panose="02010503020300020003" pitchFamily="2" charset="0"/>
              </a:rPr>
              <a:t>ago, timeline, events</a:t>
            </a:r>
            <a:endParaRPr lang="en-GB" sz="1400" b="1" dirty="0">
              <a:latin typeface="SassoonCRInfant" panose="02010503020300020003" pitchFamily="2" charset="0"/>
            </a:endParaRPr>
          </a:p>
          <a:p>
            <a:r>
              <a:rPr lang="en-GB" sz="1400" b="1" dirty="0" smtClean="0">
                <a:latin typeface="SassoonCRInfant" panose="02010503020300020003" pitchFamily="2" charset="0"/>
              </a:rPr>
              <a:t>Experiences, today,</a:t>
            </a:r>
            <a:endParaRPr lang="en-GB" sz="1400" b="1" dirty="0">
              <a:latin typeface="SassoonCRInfant" panose="02010503020300020003" pitchFamily="2" charset="0"/>
            </a:endParaRPr>
          </a:p>
          <a:p>
            <a:r>
              <a:rPr lang="en-GB" sz="1400" b="1" dirty="0">
                <a:latin typeface="SassoonCRInfant" panose="02010503020300020003" pitchFamily="2" charset="0"/>
              </a:rPr>
              <a:t>i</a:t>
            </a:r>
            <a:r>
              <a:rPr lang="en-GB" sz="1400" b="1" dirty="0" smtClean="0">
                <a:latin typeface="SassoonCRInfant" panose="02010503020300020003" pitchFamily="2" charset="0"/>
              </a:rPr>
              <a:t>n </a:t>
            </a:r>
            <a:r>
              <a:rPr lang="en-GB" sz="1400" b="1" dirty="0">
                <a:latin typeface="SassoonCRInfant" panose="02010503020300020003" pitchFamily="2" charset="0"/>
              </a:rPr>
              <a:t>the </a:t>
            </a:r>
            <a:r>
              <a:rPr lang="en-GB" sz="1400" b="1" dirty="0" smtClean="0">
                <a:latin typeface="SassoonCRInfant" panose="02010503020300020003" pitchFamily="2" charset="0"/>
              </a:rPr>
              <a:t>past, changes, racism, hero, heroic, brace, achievement, medal, memorial </a:t>
            </a:r>
            <a:endParaRPr lang="en-GB" sz="1400" b="1" dirty="0">
              <a:latin typeface="SassoonCRInfant" panose="02010503020300020003" pitchFamily="2" charset="0"/>
            </a:endParaRPr>
          </a:p>
          <a:p>
            <a:endPar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endParaRPr lang="en-GB" sz="1200"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endParaRPr lang="en-GB" sz="1400" dirty="0">
              <a:latin typeface="SassoonCRInfant" panose="02010503020300020003" pitchFamily="2" charset="0"/>
            </a:endParaRPr>
          </a:p>
        </p:txBody>
      </p:sp>
      <p:sp>
        <p:nvSpPr>
          <p:cNvPr id="39" name="TextBox 38"/>
          <p:cNvSpPr txBox="1"/>
          <p:nvPr/>
        </p:nvSpPr>
        <p:spPr>
          <a:xfrm>
            <a:off x="432773" y="5667598"/>
            <a:ext cx="4474030" cy="276999"/>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a:t>
            </a:r>
            <a:r>
              <a:rPr lang="en-GB" sz="1200" dirty="0">
                <a:solidFill>
                  <a:srgbClr val="7030A0"/>
                </a:solidFill>
                <a:latin typeface="SassoonCRInfant" panose="02010503020300020003" pitchFamily="2" charset="0"/>
              </a:rPr>
              <a:t>can </a:t>
            </a:r>
            <a:r>
              <a:rPr lang="en-GB" sz="1200" dirty="0" smtClean="0">
                <a:solidFill>
                  <a:srgbClr val="7030A0"/>
                </a:solidFill>
                <a:latin typeface="SassoonCRInfant" panose="02010503020300020003" pitchFamily="2" charset="0"/>
              </a:rPr>
              <a:t>use photographs to infer and compare.</a:t>
            </a:r>
            <a:endParaRPr lang="en-GB" sz="1200" dirty="0">
              <a:solidFill>
                <a:srgbClr val="7030A0"/>
              </a:solidFill>
              <a:latin typeface="SassoonCRInfant" panose="02010503020300020003" pitchFamily="2" charset="0"/>
            </a:endParaRPr>
          </a:p>
        </p:txBody>
      </p:sp>
      <p:sp>
        <p:nvSpPr>
          <p:cNvPr id="40" name="TextBox 39"/>
          <p:cNvSpPr txBox="1"/>
          <p:nvPr/>
        </p:nvSpPr>
        <p:spPr>
          <a:xfrm>
            <a:off x="2493025" y="5286948"/>
            <a:ext cx="5118975"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order significant events in </a:t>
            </a:r>
            <a:r>
              <a:rPr lang="en-GB" sz="1200" dirty="0" err="1" smtClean="0">
                <a:solidFill>
                  <a:srgbClr val="7030A0"/>
                </a:solidFill>
                <a:latin typeface="SassoonCRInfant" panose="02010503020300020003" pitchFamily="2" charset="0"/>
              </a:rPr>
              <a:t>Tull’s</a:t>
            </a:r>
            <a:r>
              <a:rPr lang="en-GB" sz="1200" dirty="0" smtClean="0">
                <a:solidFill>
                  <a:srgbClr val="7030A0"/>
                </a:solidFill>
                <a:latin typeface="SassoonCRInfant" panose="02010503020300020003" pitchFamily="2" charset="0"/>
              </a:rPr>
              <a:t> life.</a:t>
            </a:r>
            <a:endParaRPr lang="en-GB" sz="1200" dirty="0">
              <a:solidFill>
                <a:srgbClr val="7030A0"/>
              </a:solidFill>
              <a:latin typeface="SassoonCRInfant" panose="02010503020300020003" pitchFamily="2" charset="0"/>
            </a:endParaRPr>
          </a:p>
        </p:txBody>
      </p:sp>
      <p:sp>
        <p:nvSpPr>
          <p:cNvPr id="41" name="TextBox 40"/>
          <p:cNvSpPr txBox="1"/>
          <p:nvPr/>
        </p:nvSpPr>
        <p:spPr>
          <a:xfrm>
            <a:off x="4398054" y="4777922"/>
            <a:ext cx="3577866" cy="28149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recognise and describe changes over time.</a:t>
            </a:r>
            <a:endParaRPr lang="en-GB" sz="1200" dirty="0">
              <a:solidFill>
                <a:srgbClr val="7030A0"/>
              </a:solidFill>
              <a:latin typeface="SassoonCRInfant" panose="02010503020300020003" pitchFamily="2" charset="0"/>
            </a:endParaRPr>
          </a:p>
        </p:txBody>
      </p:sp>
      <p:sp>
        <p:nvSpPr>
          <p:cNvPr id="42" name="TextBox 41"/>
          <p:cNvSpPr txBox="1"/>
          <p:nvPr/>
        </p:nvSpPr>
        <p:spPr>
          <a:xfrm>
            <a:off x="6600225" y="4262521"/>
            <a:ext cx="2963326" cy="461665"/>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can discuss how racism in sports affect people and the game.</a:t>
            </a:r>
            <a:endParaRPr lang="en-GB" sz="1200" dirty="0">
              <a:solidFill>
                <a:srgbClr val="7030A0"/>
              </a:solidFill>
              <a:latin typeface="SassoonCRInfant" panose="02010503020300020003" pitchFamily="2" charset="0"/>
            </a:endParaRPr>
          </a:p>
        </p:txBody>
      </p:sp>
      <p:sp>
        <p:nvSpPr>
          <p:cNvPr id="44" name="Rounded Rectangle 43"/>
          <p:cNvSpPr/>
          <p:nvPr/>
        </p:nvSpPr>
        <p:spPr>
          <a:xfrm>
            <a:off x="8431868" y="1729489"/>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45" name="Rectangle 44"/>
          <p:cNvSpPr/>
          <p:nvPr/>
        </p:nvSpPr>
        <p:spPr>
          <a:xfrm>
            <a:off x="8504022" y="1781304"/>
            <a:ext cx="1234007" cy="1815882"/>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to describe Walter’s achievements in battle and what made him a great army leader.</a:t>
            </a:r>
            <a:endParaRPr lang="en-GB" sz="1400" dirty="0">
              <a:latin typeface="SassoonCRInfant" panose="02010503020300020003" pitchFamily="2" charset="0"/>
            </a:endParaRPr>
          </a:p>
        </p:txBody>
      </p:sp>
      <p:sp>
        <p:nvSpPr>
          <p:cNvPr id="48" name="TextBox 47"/>
          <p:cNvSpPr txBox="1"/>
          <p:nvPr/>
        </p:nvSpPr>
        <p:spPr>
          <a:xfrm>
            <a:off x="8305098" y="3648013"/>
            <a:ext cx="1997508"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use a bank of words to describe Walter’s character.</a:t>
            </a:r>
            <a:endParaRPr lang="en-GB" sz="1200" dirty="0">
              <a:solidFill>
                <a:srgbClr val="7030A0"/>
              </a:solidFill>
              <a:latin typeface="SassoonCRInfant" panose="02010503020300020003" pitchFamily="2" charset="0"/>
            </a:endParaRPr>
          </a:p>
        </p:txBody>
      </p:sp>
      <p:sp>
        <p:nvSpPr>
          <p:cNvPr id="49" name="Rounded Rectangle 48"/>
          <p:cNvSpPr/>
          <p:nvPr/>
        </p:nvSpPr>
        <p:spPr>
          <a:xfrm>
            <a:off x="300841" y="206829"/>
            <a:ext cx="3269673" cy="207303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50" name="Rectangle 49"/>
          <p:cNvSpPr/>
          <p:nvPr/>
        </p:nvSpPr>
        <p:spPr>
          <a:xfrm>
            <a:off x="422307" y="362898"/>
            <a:ext cx="3013620" cy="1077218"/>
          </a:xfrm>
          <a:prstGeom prst="rect">
            <a:avLst/>
          </a:prstGeom>
        </p:spPr>
        <p:txBody>
          <a:bodyPr wrap="square">
            <a:spAutoFit/>
          </a:bodyPr>
          <a:lstStyle/>
          <a:p>
            <a:pPr algn="ctr"/>
            <a:r>
              <a:rPr lang="en-GB" sz="1600" dirty="0" smtClean="0">
                <a:latin typeface="SassoonCRInfant" panose="02010503020300020003" pitchFamily="2" charset="0"/>
              </a:rPr>
              <a:t>LEARNING JOURNEY</a:t>
            </a:r>
          </a:p>
          <a:p>
            <a:pPr algn="ctr"/>
            <a:r>
              <a:rPr lang="en-GB" sz="1600" b="1" dirty="0" smtClean="0">
                <a:solidFill>
                  <a:srgbClr val="002060"/>
                </a:solidFill>
                <a:latin typeface="SassoonCRInfant" panose="02010503020300020003" pitchFamily="2" charset="0"/>
              </a:rPr>
              <a:t> Walter </a:t>
            </a:r>
            <a:r>
              <a:rPr lang="en-GB" sz="1600" b="1" dirty="0" err="1" smtClean="0">
                <a:solidFill>
                  <a:srgbClr val="002060"/>
                </a:solidFill>
                <a:latin typeface="SassoonCRInfant" panose="02010503020300020003" pitchFamily="2" charset="0"/>
              </a:rPr>
              <a:t>Tull</a:t>
            </a:r>
            <a:endParaRPr lang="en-GB" sz="1600" b="1" dirty="0" smtClean="0">
              <a:solidFill>
                <a:srgbClr val="002060"/>
              </a:solidFill>
              <a:latin typeface="SassoonCRInfant" panose="02010503020300020003" pitchFamily="2" charset="0"/>
            </a:endParaRPr>
          </a:p>
          <a:p>
            <a:pPr algn="ctr"/>
            <a:r>
              <a:rPr lang="en-GB" sz="1600" b="1" dirty="0" smtClean="0">
                <a:solidFill>
                  <a:srgbClr val="002060"/>
                </a:solidFill>
                <a:latin typeface="SassoonCRInfant" panose="02010503020300020003" pitchFamily="2" charset="0"/>
              </a:rPr>
              <a:t>Spring 2 </a:t>
            </a:r>
            <a:r>
              <a:rPr lang="en-GB" sz="1600" b="1" dirty="0" smtClean="0">
                <a:solidFill>
                  <a:schemeClr val="accent2">
                    <a:lumMod val="75000"/>
                  </a:schemeClr>
                </a:solidFill>
                <a:latin typeface="SassoonCRInfant" panose="02010503020300020003" pitchFamily="2" charset="0"/>
              </a:rPr>
              <a:t>History</a:t>
            </a:r>
          </a:p>
          <a:p>
            <a:pPr algn="ctr"/>
            <a:r>
              <a:rPr lang="en-GB" sz="1600" b="1" dirty="0" smtClean="0">
                <a:solidFill>
                  <a:srgbClr val="002060"/>
                </a:solidFill>
                <a:latin typeface="SassoonCRInfant" panose="02010503020300020003" pitchFamily="2" charset="0"/>
              </a:rPr>
              <a:t> </a:t>
            </a:r>
          </a:p>
        </p:txBody>
      </p:sp>
      <p:sp>
        <p:nvSpPr>
          <p:cNvPr id="53" name="Rounded Rectangle 52"/>
          <p:cNvSpPr/>
          <p:nvPr/>
        </p:nvSpPr>
        <p:spPr>
          <a:xfrm>
            <a:off x="4085365" y="206829"/>
            <a:ext cx="7867150" cy="908675"/>
          </a:xfrm>
          <a:prstGeom prst="round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GB">
              <a:latin typeface="SassoonCRInfant" panose="02010503020300020003" pitchFamily="2" charset="0"/>
            </a:endParaRPr>
          </a:p>
        </p:txBody>
      </p:sp>
      <p:sp>
        <p:nvSpPr>
          <p:cNvPr id="54" name="TextBox 53"/>
          <p:cNvSpPr txBox="1"/>
          <p:nvPr/>
        </p:nvSpPr>
        <p:spPr>
          <a:xfrm>
            <a:off x="4181302" y="281410"/>
            <a:ext cx="7589124" cy="646331"/>
          </a:xfrm>
          <a:prstGeom prst="rect">
            <a:avLst/>
          </a:prstGeom>
          <a:noFill/>
        </p:spPr>
        <p:txBody>
          <a:bodyPr wrap="square" rtlCol="0">
            <a:spAutoFit/>
          </a:bodyPr>
          <a:lstStyle/>
          <a:p>
            <a:r>
              <a:rPr lang="en-GB" dirty="0" smtClean="0">
                <a:latin typeface="SassoonCRInfant" panose="02010503020300020003" pitchFamily="2" charset="0"/>
              </a:rPr>
              <a:t>OUTCOME:</a:t>
            </a:r>
          </a:p>
          <a:p>
            <a:r>
              <a:rPr lang="en-GB" dirty="0" smtClean="0">
                <a:latin typeface="SassoonCRInfant" panose="02010503020300020003" pitchFamily="2" charset="0"/>
              </a:rPr>
              <a:t> </a:t>
            </a:r>
            <a:r>
              <a:rPr lang="en-GB" b="1" dirty="0" smtClean="0">
                <a:solidFill>
                  <a:srgbClr val="002060"/>
                </a:solidFill>
                <a:latin typeface="SassoonCRInfant" panose="02010503020300020003" pitchFamily="2" charset="0"/>
              </a:rPr>
              <a:t>To explore the childhood and football career of Walter </a:t>
            </a:r>
            <a:r>
              <a:rPr lang="en-GB" b="1" dirty="0" err="1" smtClean="0">
                <a:solidFill>
                  <a:srgbClr val="002060"/>
                </a:solidFill>
                <a:latin typeface="SassoonCRInfant" panose="02010503020300020003" pitchFamily="2" charset="0"/>
              </a:rPr>
              <a:t>Tull</a:t>
            </a:r>
            <a:r>
              <a:rPr lang="en-GB" b="1" dirty="0" smtClean="0">
                <a:solidFill>
                  <a:srgbClr val="002060"/>
                </a:solidFill>
                <a:latin typeface="SassoonCRInfant" panose="02010503020300020003" pitchFamily="2" charset="0"/>
              </a:rPr>
              <a:t>. </a:t>
            </a:r>
            <a:endParaRPr lang="en-GB" b="1" dirty="0">
              <a:solidFill>
                <a:srgbClr val="002060"/>
              </a:solidFill>
              <a:latin typeface="SassoonCRInfant" panose="02010503020300020003" pitchFamily="2" charset="0"/>
            </a:endParaRPr>
          </a:p>
        </p:txBody>
      </p:sp>
      <p:sp>
        <p:nvSpPr>
          <p:cNvPr id="55" name="TextBox 54"/>
          <p:cNvSpPr txBox="1"/>
          <p:nvPr/>
        </p:nvSpPr>
        <p:spPr>
          <a:xfrm>
            <a:off x="4438854" y="2338618"/>
            <a:ext cx="1883154" cy="600164"/>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compare between Walter’s life and the lives of footballers today?</a:t>
            </a:r>
            <a:endParaRPr lang="en-GB" sz="1100" dirty="0">
              <a:solidFill>
                <a:schemeClr val="accent5">
                  <a:lumMod val="75000"/>
                </a:schemeClr>
              </a:solidFill>
              <a:latin typeface="SassoonCRInfant" panose="02010503020300020003" pitchFamily="2" charset="0"/>
            </a:endParaRPr>
          </a:p>
        </p:txBody>
      </p:sp>
      <p:sp>
        <p:nvSpPr>
          <p:cNvPr id="56" name="TextBox 55"/>
          <p:cNvSpPr txBox="1"/>
          <p:nvPr/>
        </p:nvSpPr>
        <p:spPr>
          <a:xfrm>
            <a:off x="6394161" y="1823217"/>
            <a:ext cx="1910937" cy="600164"/>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was it like for Walter when he played football at a match in Bristol?</a:t>
            </a:r>
            <a:endParaRPr lang="en-GB" sz="1100" dirty="0">
              <a:solidFill>
                <a:schemeClr val="accent5">
                  <a:lumMod val="75000"/>
                </a:schemeClr>
              </a:solidFill>
              <a:latin typeface="SassoonCRInfant" panose="02010503020300020003" pitchFamily="2" charset="0"/>
            </a:endParaRPr>
          </a:p>
        </p:txBody>
      </p:sp>
      <p:sp>
        <p:nvSpPr>
          <p:cNvPr id="58" name="TextBox 57"/>
          <p:cNvSpPr txBox="1"/>
          <p:nvPr/>
        </p:nvSpPr>
        <p:spPr>
          <a:xfrm>
            <a:off x="2497753" y="2887439"/>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Did Walter </a:t>
            </a:r>
            <a:r>
              <a:rPr lang="en-GB" sz="1100" dirty="0" err="1" smtClean="0">
                <a:solidFill>
                  <a:schemeClr val="accent5">
                    <a:lumMod val="75000"/>
                  </a:schemeClr>
                </a:solidFill>
                <a:latin typeface="SassoonCRInfant" panose="02010503020300020003" pitchFamily="2" charset="0"/>
              </a:rPr>
              <a:t>Tull</a:t>
            </a:r>
            <a:r>
              <a:rPr lang="en-GB" sz="1100" dirty="0" smtClean="0">
                <a:solidFill>
                  <a:schemeClr val="accent5">
                    <a:lumMod val="75000"/>
                  </a:schemeClr>
                </a:solidFill>
                <a:latin typeface="SassoonCRInfant" panose="02010503020300020003" pitchFamily="2" charset="0"/>
              </a:rPr>
              <a:t> have a happy childhood?</a:t>
            </a:r>
            <a:endParaRPr lang="en-GB" sz="1100" dirty="0">
              <a:solidFill>
                <a:schemeClr val="accent5">
                  <a:lumMod val="75000"/>
                </a:schemeClr>
              </a:solidFill>
              <a:latin typeface="SassoonCRInfant" panose="02010503020300020003" pitchFamily="2" charset="0"/>
            </a:endParaRPr>
          </a:p>
        </p:txBody>
      </p:sp>
      <p:sp>
        <p:nvSpPr>
          <p:cNvPr id="59" name="TextBox 58"/>
          <p:cNvSpPr txBox="1"/>
          <p:nvPr/>
        </p:nvSpPr>
        <p:spPr>
          <a:xfrm>
            <a:off x="422307" y="3149126"/>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Who was Walter </a:t>
            </a:r>
            <a:r>
              <a:rPr lang="en-GB" sz="1100" dirty="0" err="1" smtClean="0">
                <a:solidFill>
                  <a:schemeClr val="accent5">
                    <a:lumMod val="75000"/>
                  </a:schemeClr>
                </a:solidFill>
                <a:latin typeface="SassoonCRInfant" panose="02010503020300020003" pitchFamily="2" charset="0"/>
              </a:rPr>
              <a:t>Tull</a:t>
            </a:r>
            <a:r>
              <a:rPr lang="en-GB" sz="1100" dirty="0" smtClean="0">
                <a:solidFill>
                  <a:schemeClr val="accent5">
                    <a:lumMod val="75000"/>
                  </a:schemeClr>
                </a:solidFill>
                <a:latin typeface="SassoonCRInfant" panose="02010503020300020003" pitchFamily="2" charset="0"/>
              </a:rPr>
              <a:t> and when did he live?</a:t>
            </a:r>
            <a:endParaRPr lang="en-GB" sz="1100" dirty="0">
              <a:solidFill>
                <a:schemeClr val="accent5">
                  <a:lumMod val="75000"/>
                </a:schemeClr>
              </a:solidFill>
              <a:latin typeface="SassoonCRInfant" panose="02010503020300020003" pitchFamily="2" charset="0"/>
            </a:endParaRPr>
          </a:p>
        </p:txBody>
      </p:sp>
      <p:sp>
        <p:nvSpPr>
          <p:cNvPr id="60" name="TextBox 59"/>
          <p:cNvSpPr txBox="1"/>
          <p:nvPr/>
        </p:nvSpPr>
        <p:spPr>
          <a:xfrm>
            <a:off x="8490968" y="1180165"/>
            <a:ext cx="1587611" cy="600164"/>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How did Walter help our country during </a:t>
            </a:r>
            <a:r>
              <a:rPr lang="en-GB" sz="1100" dirty="0" smtClean="0">
                <a:solidFill>
                  <a:schemeClr val="accent5">
                    <a:lumMod val="75000"/>
                  </a:schemeClr>
                </a:solidFill>
                <a:latin typeface="SassoonCRInfant" panose="02010503020300020003" pitchFamily="2" charset="0"/>
              </a:rPr>
              <a:t>WW1?</a:t>
            </a:r>
            <a:endParaRPr lang="en-GB" sz="1100" dirty="0">
              <a:solidFill>
                <a:schemeClr val="accent5">
                  <a:lumMod val="75000"/>
                </a:schemeClr>
              </a:solidFill>
              <a:latin typeface="SassoonCRInfant" panose="02010503020300020003" pitchFamily="2" charset="0"/>
            </a:endParaRPr>
          </a:p>
        </p:txBody>
      </p:sp>
      <p:sp>
        <p:nvSpPr>
          <p:cNvPr id="61" name="Rounded Rectangle 60"/>
          <p:cNvSpPr/>
          <p:nvPr/>
        </p:nvSpPr>
        <p:spPr>
          <a:xfrm>
            <a:off x="402772" y="5974781"/>
            <a:ext cx="9495700" cy="707571"/>
          </a:xfrm>
          <a:prstGeom prst="roundRect">
            <a:avLst/>
          </a:prstGeom>
          <a:solidFill>
            <a:schemeClr val="accent2">
              <a:lumMod val="20000"/>
              <a:lumOff val="80000"/>
            </a:schemeClr>
          </a:solidFill>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smtClean="0">
                <a:solidFill>
                  <a:schemeClr val="accent5">
                    <a:lumMod val="75000"/>
                  </a:schemeClr>
                </a:solidFill>
                <a:latin typeface="SassoonCRInfant" panose="02010503020300020003" pitchFamily="2" charset="0"/>
              </a:rPr>
              <a:t>Q: What makes Walter </a:t>
            </a:r>
            <a:r>
              <a:rPr lang="en-US" sz="2000" b="1" dirty="0" err="1" smtClean="0">
                <a:solidFill>
                  <a:schemeClr val="accent5">
                    <a:lumMod val="75000"/>
                  </a:schemeClr>
                </a:solidFill>
                <a:latin typeface="SassoonCRInfant" panose="02010503020300020003" pitchFamily="2" charset="0"/>
              </a:rPr>
              <a:t>Tull</a:t>
            </a:r>
            <a:r>
              <a:rPr lang="en-US" sz="2000" b="1" dirty="0" smtClean="0">
                <a:solidFill>
                  <a:schemeClr val="accent5">
                    <a:lumMod val="75000"/>
                  </a:schemeClr>
                </a:solidFill>
                <a:latin typeface="SassoonCRInfant" panose="02010503020300020003" pitchFamily="2" charset="0"/>
              </a:rPr>
              <a:t> a significant person ?</a:t>
            </a:r>
            <a:endParaRPr lang="en-GB" sz="2000" b="1" dirty="0">
              <a:solidFill>
                <a:schemeClr val="accent5">
                  <a:lumMod val="75000"/>
                </a:schemeClr>
              </a:solidFill>
              <a:latin typeface="SassoonCRInfant" panose="02010503020300020003" pitchFamily="2" charset="0"/>
            </a:endParaRPr>
          </a:p>
        </p:txBody>
      </p:sp>
      <p:sp>
        <p:nvSpPr>
          <p:cNvPr id="29" name="Rounded Rectangle 28"/>
          <p:cNvSpPr/>
          <p:nvPr/>
        </p:nvSpPr>
        <p:spPr>
          <a:xfrm>
            <a:off x="10279617" y="1565082"/>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1" name="TextBox 30"/>
          <p:cNvSpPr txBox="1"/>
          <p:nvPr/>
        </p:nvSpPr>
        <p:spPr>
          <a:xfrm>
            <a:off x="10264448" y="1087987"/>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special about Walter </a:t>
            </a:r>
            <a:r>
              <a:rPr lang="en-GB" sz="1100" dirty="0" err="1" smtClean="0">
                <a:solidFill>
                  <a:schemeClr val="accent5">
                    <a:lumMod val="75000"/>
                  </a:schemeClr>
                </a:solidFill>
                <a:latin typeface="SassoonCRInfant" panose="02010503020300020003" pitchFamily="2" charset="0"/>
              </a:rPr>
              <a:t>Tull</a:t>
            </a:r>
            <a:r>
              <a:rPr lang="en-GB" sz="1100" dirty="0" smtClean="0">
                <a:solidFill>
                  <a:schemeClr val="accent5">
                    <a:lumMod val="75000"/>
                  </a:schemeClr>
                </a:solidFill>
                <a:latin typeface="SassoonCRInfant" panose="02010503020300020003" pitchFamily="2" charset="0"/>
              </a:rPr>
              <a:t>?</a:t>
            </a:r>
            <a:endParaRPr lang="en-GB" sz="1100" dirty="0">
              <a:solidFill>
                <a:schemeClr val="accent5">
                  <a:lumMod val="75000"/>
                </a:schemeClr>
              </a:solidFill>
              <a:latin typeface="SassoonCRInfant" panose="02010503020300020003" pitchFamily="2" charset="0"/>
            </a:endParaRPr>
          </a:p>
        </p:txBody>
      </p:sp>
      <p:sp>
        <p:nvSpPr>
          <p:cNvPr id="35" name="Rectangle 34"/>
          <p:cNvSpPr/>
          <p:nvPr/>
        </p:nvSpPr>
        <p:spPr>
          <a:xfrm>
            <a:off x="10413727" y="1592936"/>
            <a:ext cx="1234007" cy="1815882"/>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to commemorate Walter in memory of his bravery and help with WW1. </a:t>
            </a:r>
            <a:endParaRPr lang="en-GB" sz="1400" dirty="0">
              <a:latin typeface="SassoonCRInfant" panose="02010503020300020003" pitchFamily="2" charset="0"/>
            </a:endParaRPr>
          </a:p>
        </p:txBody>
      </p:sp>
      <p:sp>
        <p:nvSpPr>
          <p:cNvPr id="36" name="TextBox 35"/>
          <p:cNvSpPr txBox="1"/>
          <p:nvPr/>
        </p:nvSpPr>
        <p:spPr>
          <a:xfrm>
            <a:off x="10236433" y="3434790"/>
            <a:ext cx="1997508"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present the award in memory of WT.</a:t>
            </a:r>
            <a:endParaRPr lang="en-GB" sz="1200" dirty="0">
              <a:solidFill>
                <a:srgbClr val="7030A0"/>
              </a:solidFill>
              <a:latin typeface="SassoonCRInfant" panose="02010503020300020003" pitchFamily="2" charset="0"/>
            </a:endParaRPr>
          </a:p>
        </p:txBody>
      </p:sp>
      <p:pic>
        <p:nvPicPr>
          <p:cNvPr id="5122" name="Picture 2" descr="medal Icon 11539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5376" y="1179594"/>
            <a:ext cx="1100272" cy="110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177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1528500" y="3266116"/>
            <a:ext cx="9318109"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26" name="Rounded Rectangle 25"/>
          <p:cNvSpPr/>
          <p:nvPr/>
        </p:nvSpPr>
        <p:spPr>
          <a:xfrm>
            <a:off x="432773" y="3773054"/>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27" name="Rounded Rectangle 26"/>
          <p:cNvSpPr/>
          <p:nvPr/>
        </p:nvSpPr>
        <p:spPr>
          <a:xfrm>
            <a:off x="2534515" y="3450889"/>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en-GB" sz="1400" dirty="0">
                <a:solidFill>
                  <a:prstClr val="black"/>
                </a:solidFill>
                <a:latin typeface="SassoonCRInfant" panose="02010503020300020003" pitchFamily="2" charset="0"/>
              </a:rPr>
              <a:t>I am learning to </a:t>
            </a:r>
            <a:r>
              <a:rPr lang="en-GB" sz="1400" dirty="0" smtClean="0">
                <a:solidFill>
                  <a:prstClr val="black"/>
                </a:solidFill>
                <a:latin typeface="SassoonCRInfant" panose="02010503020300020003" pitchFamily="2" charset="0"/>
              </a:rPr>
              <a:t>sort information under the correct heading.</a:t>
            </a:r>
            <a:endParaRPr lang="en-GB" sz="1400" dirty="0">
              <a:solidFill>
                <a:prstClr val="black"/>
              </a:solidFill>
              <a:latin typeface="SassoonCRInfant" panose="02010503020300020003" pitchFamily="2" charset="0"/>
            </a:endParaRPr>
          </a:p>
        </p:txBody>
      </p:sp>
      <p:sp>
        <p:nvSpPr>
          <p:cNvPr id="28" name="Rounded Rectangle 27"/>
          <p:cNvSpPr/>
          <p:nvPr/>
        </p:nvSpPr>
        <p:spPr>
          <a:xfrm>
            <a:off x="4443237" y="2905054"/>
            <a:ext cx="1589807"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0" name="Rounded Rectangle 29"/>
          <p:cNvSpPr/>
          <p:nvPr/>
        </p:nvSpPr>
        <p:spPr>
          <a:xfrm>
            <a:off x="6576150" y="2412101"/>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2" name="TextBox 31"/>
          <p:cNvSpPr txBox="1"/>
          <p:nvPr/>
        </p:nvSpPr>
        <p:spPr>
          <a:xfrm>
            <a:off x="530744" y="4016727"/>
            <a:ext cx="1306286" cy="1169551"/>
          </a:xfrm>
          <a:prstGeom prst="rect">
            <a:avLst/>
          </a:prstGeom>
          <a:noFill/>
        </p:spPr>
        <p:txBody>
          <a:bodyPr wrap="square" rtlCol="0">
            <a:spAutoFit/>
          </a:bodyPr>
          <a:lstStyle/>
          <a:p>
            <a:r>
              <a:rPr lang="en-GB" sz="1400" dirty="0" smtClean="0">
                <a:latin typeface="SassoonCRInfant" panose="02010503020300020003" pitchFamily="2" charset="0"/>
              </a:rPr>
              <a:t>I am learning </a:t>
            </a:r>
            <a:r>
              <a:rPr lang="en-GB" sz="1400" dirty="0">
                <a:latin typeface="SassoonCRInfant" panose="02010503020300020003" pitchFamily="2" charset="0"/>
              </a:rPr>
              <a:t>to research the life of an important person.</a:t>
            </a:r>
          </a:p>
        </p:txBody>
      </p:sp>
      <p:sp>
        <p:nvSpPr>
          <p:cNvPr id="33" name="TextBox 32"/>
          <p:cNvSpPr txBox="1"/>
          <p:nvPr/>
        </p:nvSpPr>
        <p:spPr>
          <a:xfrm>
            <a:off x="4604116" y="3052250"/>
            <a:ext cx="1352938" cy="1384995"/>
          </a:xfrm>
          <a:prstGeom prst="rect">
            <a:avLst/>
          </a:prstGeom>
          <a:noFill/>
        </p:spPr>
        <p:txBody>
          <a:bodyPr wrap="square" rtlCol="0">
            <a:spAutoFit/>
          </a:bodyPr>
          <a:lstStyle/>
          <a:p>
            <a:r>
              <a:rPr lang="en-GB" sz="1400" dirty="0" smtClean="0">
                <a:latin typeface="SassoonCRInfant" panose="02010503020300020003" pitchFamily="2" charset="0"/>
              </a:rPr>
              <a:t>I am learning </a:t>
            </a:r>
            <a:r>
              <a:rPr lang="en-GB" sz="1400" dirty="0">
                <a:latin typeface="SassoonCRInfant" panose="02010503020300020003" pitchFamily="2" charset="0"/>
              </a:rPr>
              <a:t>to sequence a set of significant events in chronological order.</a:t>
            </a:r>
          </a:p>
        </p:txBody>
      </p:sp>
      <p:sp>
        <p:nvSpPr>
          <p:cNvPr id="34" name="Rectangle 33"/>
          <p:cNvSpPr/>
          <p:nvPr/>
        </p:nvSpPr>
        <p:spPr>
          <a:xfrm>
            <a:off x="6633750" y="2592996"/>
            <a:ext cx="1509154" cy="1384995"/>
          </a:xfrm>
          <a:prstGeom prst="rect">
            <a:avLst/>
          </a:prstGeom>
        </p:spPr>
        <p:txBody>
          <a:bodyPr wrap="square">
            <a:spAutoFit/>
          </a:bodyPr>
          <a:lstStyle/>
          <a:p>
            <a:r>
              <a:rPr lang="en-GB" sz="1400" dirty="0" smtClean="0">
                <a:latin typeface="SassoonCRInfant" panose="02010503020300020003" pitchFamily="2" charset="0"/>
              </a:rPr>
              <a:t>I am</a:t>
            </a:r>
          </a:p>
          <a:p>
            <a:r>
              <a:rPr lang="en-GB" sz="1400" dirty="0" smtClean="0">
                <a:latin typeface="SassoonCRInfant" panose="02010503020300020003" pitchFamily="2" charset="0"/>
              </a:rPr>
              <a:t>learning </a:t>
            </a:r>
            <a:r>
              <a:rPr lang="en-GB" sz="1400" dirty="0">
                <a:latin typeface="SassoonCRInfant" panose="02010503020300020003" pitchFamily="2" charset="0"/>
              </a:rPr>
              <a:t>how famous people are remembered in different ways by retelling. </a:t>
            </a:r>
          </a:p>
        </p:txBody>
      </p:sp>
      <p:sp>
        <p:nvSpPr>
          <p:cNvPr id="37" name="Rounded Rectangle 36"/>
          <p:cNvSpPr/>
          <p:nvPr/>
        </p:nvSpPr>
        <p:spPr>
          <a:xfrm>
            <a:off x="10106656" y="3699164"/>
            <a:ext cx="1960998" cy="2983188"/>
          </a:xfrm>
          <a:prstGeom prst="round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latin typeface="SassoonCRInfant" panose="02010503020300020003" pitchFamily="2" charset="0"/>
            </a:endParaRPr>
          </a:p>
        </p:txBody>
      </p:sp>
      <p:sp>
        <p:nvSpPr>
          <p:cNvPr id="38" name="Rectangle 37"/>
          <p:cNvSpPr/>
          <p:nvPr/>
        </p:nvSpPr>
        <p:spPr>
          <a:xfrm>
            <a:off x="10205004" y="3792512"/>
            <a:ext cx="1747511" cy="2154436"/>
          </a:xfrm>
          <a:prstGeom prst="rect">
            <a:avLst/>
          </a:prstGeom>
        </p:spPr>
        <p:txBody>
          <a:bodyPr wrap="square">
            <a:spAutoFit/>
          </a:bodyPr>
          <a:lstStyle/>
          <a:p>
            <a:r>
              <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Key vocabulary:</a:t>
            </a:r>
          </a:p>
          <a:p>
            <a:endParaRPr lang="en-GB" sz="1200"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r>
              <a:rPr lang="en-GB" sz="1200" dirty="0" smtClean="0">
                <a:latin typeface="SassoonCRInfant" panose="02010503020300020003" pitchFamily="2" charset="0"/>
              </a:rPr>
              <a:t>before, after, past, present, then and now, prehistoric, fossils, fossil hunter, Jurassic coast, palaeontologist, collect, timeline, discovery, chisel, ichthyosaur, Plesiosaur, extinct</a:t>
            </a:r>
            <a:r>
              <a:rPr lang="en-GB" sz="1200" b="1" dirty="0" smtClean="0">
                <a:solidFill>
                  <a:schemeClr val="accent2">
                    <a:lumMod val="50000"/>
                  </a:schemeClr>
                </a:solidFill>
                <a:latin typeface="SassoonCRInfant" panose="02010503020300020003" pitchFamily="2" charset="0"/>
              </a:rPr>
              <a:t>. </a:t>
            </a:r>
          </a:p>
          <a:p>
            <a:endParaRPr lang="en-GB" sz="1400" dirty="0">
              <a:latin typeface="SassoonCRInfant" panose="02010503020300020003" pitchFamily="2" charset="0"/>
            </a:endParaRPr>
          </a:p>
        </p:txBody>
      </p:sp>
      <p:sp>
        <p:nvSpPr>
          <p:cNvPr id="39" name="TextBox 38"/>
          <p:cNvSpPr txBox="1"/>
          <p:nvPr/>
        </p:nvSpPr>
        <p:spPr>
          <a:xfrm>
            <a:off x="432773" y="5667598"/>
            <a:ext cx="4474030" cy="276999"/>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a:t>
            </a:r>
            <a:r>
              <a:rPr lang="en-GB" sz="1200" dirty="0">
                <a:solidFill>
                  <a:srgbClr val="7030A0"/>
                </a:solidFill>
                <a:latin typeface="SassoonCRInfant" panose="02010503020300020003" pitchFamily="2" charset="0"/>
              </a:rPr>
              <a:t>can ask and answer questions from a specific source</a:t>
            </a:r>
            <a:r>
              <a:rPr lang="en-GB" sz="1200" dirty="0" smtClean="0">
                <a:solidFill>
                  <a:srgbClr val="7030A0"/>
                </a:solidFill>
                <a:latin typeface="SassoonCRInfant" panose="02010503020300020003" pitchFamily="2" charset="0"/>
              </a:rPr>
              <a:t>.</a:t>
            </a:r>
            <a:endParaRPr lang="en-GB" sz="1200" dirty="0">
              <a:solidFill>
                <a:srgbClr val="7030A0"/>
              </a:solidFill>
              <a:latin typeface="SassoonCRInfant" panose="02010503020300020003" pitchFamily="2" charset="0"/>
            </a:endParaRPr>
          </a:p>
        </p:txBody>
      </p:sp>
      <p:sp>
        <p:nvSpPr>
          <p:cNvPr id="40" name="TextBox 39"/>
          <p:cNvSpPr txBox="1"/>
          <p:nvPr/>
        </p:nvSpPr>
        <p:spPr>
          <a:xfrm>
            <a:off x="2493025" y="5286948"/>
            <a:ext cx="5118975"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recount some interesting facts from an historical </a:t>
            </a:r>
            <a:r>
              <a:rPr lang="en-GB" sz="1200" dirty="0" smtClean="0">
                <a:solidFill>
                  <a:srgbClr val="7030A0"/>
                </a:solidFill>
                <a:latin typeface="SassoonCRInfant" panose="02010503020300020003" pitchFamily="2" charset="0"/>
              </a:rPr>
              <a:t>event.</a:t>
            </a:r>
            <a:endParaRPr lang="en-GB" sz="1200" dirty="0">
              <a:solidFill>
                <a:srgbClr val="7030A0"/>
              </a:solidFill>
              <a:latin typeface="SassoonCRInfant" panose="02010503020300020003" pitchFamily="2" charset="0"/>
            </a:endParaRPr>
          </a:p>
        </p:txBody>
      </p:sp>
      <p:sp>
        <p:nvSpPr>
          <p:cNvPr id="41" name="TextBox 40"/>
          <p:cNvSpPr txBox="1"/>
          <p:nvPr/>
        </p:nvSpPr>
        <p:spPr>
          <a:xfrm>
            <a:off x="4398054" y="4777922"/>
            <a:ext cx="3577866" cy="28149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place significant events on a timeline.</a:t>
            </a:r>
            <a:endParaRPr lang="en-GB" sz="1200" dirty="0">
              <a:solidFill>
                <a:srgbClr val="7030A0"/>
              </a:solidFill>
              <a:latin typeface="SassoonCRInfant" panose="02010503020300020003" pitchFamily="2" charset="0"/>
            </a:endParaRPr>
          </a:p>
        </p:txBody>
      </p:sp>
      <p:sp>
        <p:nvSpPr>
          <p:cNvPr id="42" name="TextBox 41"/>
          <p:cNvSpPr txBox="1"/>
          <p:nvPr/>
        </p:nvSpPr>
        <p:spPr>
          <a:xfrm>
            <a:off x="6600224" y="4257976"/>
            <a:ext cx="4341419"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identify in what ways people are remembered.</a:t>
            </a:r>
            <a:endParaRPr lang="en-GB" sz="1200" dirty="0">
              <a:solidFill>
                <a:srgbClr val="7030A0"/>
              </a:solidFill>
              <a:latin typeface="SassoonCRInfant" panose="02010503020300020003" pitchFamily="2" charset="0"/>
            </a:endParaRPr>
          </a:p>
        </p:txBody>
      </p:sp>
      <p:sp>
        <p:nvSpPr>
          <p:cNvPr id="44" name="Rounded Rectangle 43"/>
          <p:cNvSpPr/>
          <p:nvPr/>
        </p:nvSpPr>
        <p:spPr>
          <a:xfrm>
            <a:off x="8549397" y="1702608"/>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45" name="Rectangle 44"/>
          <p:cNvSpPr/>
          <p:nvPr/>
        </p:nvSpPr>
        <p:spPr>
          <a:xfrm>
            <a:off x="8680825" y="1753843"/>
            <a:ext cx="1234007" cy="1169551"/>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to retell what I have learnt about Mary </a:t>
            </a:r>
            <a:r>
              <a:rPr lang="en-GB" sz="1400" dirty="0" err="1" smtClean="0">
                <a:latin typeface="SassoonCRInfant" panose="02010503020300020003" pitchFamily="2" charset="0"/>
                <a:ea typeface="Times New Roman" panose="02020603050405020304" pitchFamily="18" charset="0"/>
                <a:cs typeface="Times New Roman" panose="02020603050405020304" pitchFamily="18" charset="0"/>
              </a:rPr>
              <a:t>Anning</a:t>
            </a:r>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a:t>
            </a:r>
            <a:r>
              <a:rPr lang="en-GB" sz="1400" b="1" dirty="0" smtClean="0">
                <a:latin typeface="SassoonCRInfant" panose="02010503020300020003" pitchFamily="2" charset="0"/>
                <a:ea typeface="Times New Roman" panose="02020603050405020304" pitchFamily="18" charset="0"/>
                <a:cs typeface="Times New Roman" panose="02020603050405020304" pitchFamily="18" charset="0"/>
              </a:rPr>
              <a:t> </a:t>
            </a:r>
            <a:endParaRPr lang="en-GB" sz="1400" dirty="0">
              <a:latin typeface="SassoonCRInfant" panose="02010503020300020003" pitchFamily="2" charset="0"/>
            </a:endParaRPr>
          </a:p>
        </p:txBody>
      </p:sp>
      <p:sp>
        <p:nvSpPr>
          <p:cNvPr id="48" name="TextBox 47"/>
          <p:cNvSpPr txBox="1"/>
          <p:nvPr/>
        </p:nvSpPr>
        <p:spPr>
          <a:xfrm>
            <a:off x="8621485" y="3632039"/>
            <a:ext cx="1997508"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summarize facts.</a:t>
            </a:r>
            <a:endParaRPr lang="en-GB" sz="1200" dirty="0">
              <a:solidFill>
                <a:srgbClr val="7030A0"/>
              </a:solidFill>
              <a:latin typeface="SassoonCRInfant" panose="02010503020300020003" pitchFamily="2" charset="0"/>
            </a:endParaRPr>
          </a:p>
        </p:txBody>
      </p:sp>
      <p:sp>
        <p:nvSpPr>
          <p:cNvPr id="49" name="Rounded Rectangle 48"/>
          <p:cNvSpPr/>
          <p:nvPr/>
        </p:nvSpPr>
        <p:spPr>
          <a:xfrm>
            <a:off x="300841" y="206829"/>
            <a:ext cx="3269673" cy="207303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50" name="Rectangle 49"/>
          <p:cNvSpPr/>
          <p:nvPr/>
        </p:nvSpPr>
        <p:spPr>
          <a:xfrm>
            <a:off x="422307" y="362898"/>
            <a:ext cx="3013620" cy="830997"/>
          </a:xfrm>
          <a:prstGeom prst="rect">
            <a:avLst/>
          </a:prstGeom>
        </p:spPr>
        <p:txBody>
          <a:bodyPr wrap="square">
            <a:spAutoFit/>
          </a:bodyPr>
          <a:lstStyle/>
          <a:p>
            <a:pPr algn="ctr"/>
            <a:r>
              <a:rPr lang="en-GB" sz="1600" dirty="0" smtClean="0">
                <a:latin typeface="SassoonCRInfant" panose="02010503020300020003" pitchFamily="2" charset="0"/>
              </a:rPr>
              <a:t>LEARNING JOURNEY</a:t>
            </a:r>
            <a:r>
              <a:rPr lang="en-GB" sz="1600" b="1" dirty="0" smtClean="0">
                <a:solidFill>
                  <a:srgbClr val="002060"/>
                </a:solidFill>
                <a:latin typeface="SassoonCRInfant" panose="02010503020300020003" pitchFamily="2" charset="0"/>
              </a:rPr>
              <a:t>       </a:t>
            </a:r>
          </a:p>
          <a:p>
            <a:pPr algn="ctr"/>
            <a:r>
              <a:rPr lang="en-GB" sz="1600" b="1" dirty="0" smtClean="0">
                <a:solidFill>
                  <a:srgbClr val="002060"/>
                </a:solidFill>
                <a:latin typeface="SassoonCRInfant" panose="02010503020300020003" pitchFamily="2" charset="0"/>
              </a:rPr>
              <a:t>Spring 2 </a:t>
            </a:r>
            <a:r>
              <a:rPr lang="en-GB" sz="1600" b="1" dirty="0" smtClean="0">
                <a:solidFill>
                  <a:schemeClr val="accent2">
                    <a:lumMod val="75000"/>
                  </a:schemeClr>
                </a:solidFill>
                <a:latin typeface="SassoonCRInfant" panose="02010503020300020003" pitchFamily="2" charset="0"/>
              </a:rPr>
              <a:t>History</a:t>
            </a:r>
            <a:r>
              <a:rPr lang="en-GB" sz="1600" b="1" dirty="0" smtClean="0">
                <a:solidFill>
                  <a:srgbClr val="002060"/>
                </a:solidFill>
                <a:latin typeface="SassoonCRInfant" panose="02010503020300020003" pitchFamily="2" charset="0"/>
              </a:rPr>
              <a:t> </a:t>
            </a:r>
          </a:p>
          <a:p>
            <a:pPr algn="ctr"/>
            <a:r>
              <a:rPr lang="en-GB" sz="1600" b="1" dirty="0" smtClean="0">
                <a:solidFill>
                  <a:srgbClr val="002060"/>
                </a:solidFill>
                <a:latin typeface="SassoonCRInfant" panose="02010503020300020003" pitchFamily="2" charset="0"/>
              </a:rPr>
              <a:t> Mary </a:t>
            </a:r>
            <a:r>
              <a:rPr lang="en-GB" sz="1600" b="1" dirty="0" err="1" smtClean="0">
                <a:solidFill>
                  <a:srgbClr val="002060"/>
                </a:solidFill>
                <a:latin typeface="SassoonCRInfant" panose="02010503020300020003" pitchFamily="2" charset="0"/>
              </a:rPr>
              <a:t>Anning</a:t>
            </a:r>
            <a:endParaRPr lang="en-GB" sz="1600" b="1" dirty="0">
              <a:solidFill>
                <a:srgbClr val="002060"/>
              </a:solidFill>
              <a:latin typeface="SassoonCRInfant" panose="02010503020300020003" pitchFamily="2" charset="0"/>
            </a:endParaRPr>
          </a:p>
        </p:txBody>
      </p:sp>
      <p:sp>
        <p:nvSpPr>
          <p:cNvPr id="53" name="Rounded Rectangle 52"/>
          <p:cNvSpPr/>
          <p:nvPr/>
        </p:nvSpPr>
        <p:spPr>
          <a:xfrm>
            <a:off x="4085365" y="206829"/>
            <a:ext cx="7867150" cy="908675"/>
          </a:xfrm>
          <a:prstGeom prst="round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GB">
              <a:latin typeface="SassoonCRInfant" panose="02010503020300020003" pitchFamily="2" charset="0"/>
            </a:endParaRPr>
          </a:p>
        </p:txBody>
      </p:sp>
      <p:sp>
        <p:nvSpPr>
          <p:cNvPr id="54" name="TextBox 53"/>
          <p:cNvSpPr txBox="1"/>
          <p:nvPr/>
        </p:nvSpPr>
        <p:spPr>
          <a:xfrm>
            <a:off x="4181302" y="281410"/>
            <a:ext cx="7589124" cy="646331"/>
          </a:xfrm>
          <a:prstGeom prst="rect">
            <a:avLst/>
          </a:prstGeom>
          <a:noFill/>
        </p:spPr>
        <p:txBody>
          <a:bodyPr wrap="square" rtlCol="0">
            <a:spAutoFit/>
          </a:bodyPr>
          <a:lstStyle/>
          <a:p>
            <a:pPr algn="ctr"/>
            <a:r>
              <a:rPr lang="en-GB" dirty="0" smtClean="0">
                <a:latin typeface="SassoonCRInfant" panose="02010503020300020003" pitchFamily="2" charset="0"/>
              </a:rPr>
              <a:t>OUTCOME: </a:t>
            </a:r>
            <a:r>
              <a:rPr lang="en-GB" b="1" dirty="0" smtClean="0">
                <a:solidFill>
                  <a:srgbClr val="002060"/>
                </a:solidFill>
                <a:latin typeface="SassoonCRInfant" panose="02010503020300020003" pitchFamily="2" charset="0"/>
              </a:rPr>
              <a:t>To have an in-depth knowledge of the life and times of Mary </a:t>
            </a:r>
            <a:r>
              <a:rPr lang="en-GB" b="1" dirty="0" err="1" smtClean="0">
                <a:solidFill>
                  <a:srgbClr val="002060"/>
                </a:solidFill>
                <a:latin typeface="SassoonCRInfant" panose="02010503020300020003" pitchFamily="2" charset="0"/>
              </a:rPr>
              <a:t>Anning</a:t>
            </a:r>
            <a:r>
              <a:rPr lang="en-GB" b="1" dirty="0" smtClean="0">
                <a:solidFill>
                  <a:srgbClr val="002060"/>
                </a:solidFill>
                <a:latin typeface="SassoonCRInfant" panose="02010503020300020003" pitchFamily="2" charset="0"/>
              </a:rPr>
              <a:t>.  </a:t>
            </a:r>
            <a:endParaRPr lang="en-GB" b="1" dirty="0">
              <a:solidFill>
                <a:srgbClr val="002060"/>
              </a:solidFill>
              <a:latin typeface="SassoonCRInfant" panose="02010503020300020003" pitchFamily="2" charset="0"/>
            </a:endParaRPr>
          </a:p>
        </p:txBody>
      </p:sp>
      <p:sp>
        <p:nvSpPr>
          <p:cNvPr id="55" name="TextBox 54"/>
          <p:cNvSpPr txBox="1"/>
          <p:nvPr/>
        </p:nvSpPr>
        <p:spPr>
          <a:xfrm>
            <a:off x="4545573" y="2338618"/>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sequence events in order?</a:t>
            </a:r>
            <a:endParaRPr lang="en-GB" sz="1100" dirty="0">
              <a:solidFill>
                <a:schemeClr val="accent5">
                  <a:lumMod val="75000"/>
                </a:schemeClr>
              </a:solidFill>
              <a:latin typeface="SassoonCRInfant" panose="02010503020300020003" pitchFamily="2" charset="0"/>
            </a:endParaRPr>
          </a:p>
        </p:txBody>
      </p:sp>
      <p:sp>
        <p:nvSpPr>
          <p:cNvPr id="56" name="TextBox 55"/>
          <p:cNvSpPr txBox="1"/>
          <p:nvPr/>
        </p:nvSpPr>
        <p:spPr>
          <a:xfrm>
            <a:off x="6408326" y="2014762"/>
            <a:ext cx="1587611" cy="261610"/>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retell facts?</a:t>
            </a:r>
            <a:endParaRPr lang="en-GB" sz="1100" dirty="0">
              <a:solidFill>
                <a:schemeClr val="accent5">
                  <a:lumMod val="75000"/>
                </a:schemeClr>
              </a:solidFill>
              <a:latin typeface="SassoonCRInfant" panose="02010503020300020003" pitchFamily="2" charset="0"/>
            </a:endParaRPr>
          </a:p>
        </p:txBody>
      </p:sp>
      <p:sp>
        <p:nvSpPr>
          <p:cNvPr id="58" name="TextBox 57"/>
          <p:cNvSpPr txBox="1"/>
          <p:nvPr/>
        </p:nvSpPr>
        <p:spPr>
          <a:xfrm>
            <a:off x="2497753" y="2887439"/>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Can you group information?</a:t>
            </a:r>
            <a:endParaRPr lang="en-GB" sz="1100" dirty="0">
              <a:solidFill>
                <a:schemeClr val="accent5">
                  <a:lumMod val="75000"/>
                </a:schemeClr>
              </a:solidFill>
              <a:latin typeface="SassoonCRInfant" panose="02010503020300020003" pitchFamily="2" charset="0"/>
            </a:endParaRPr>
          </a:p>
        </p:txBody>
      </p:sp>
      <p:sp>
        <p:nvSpPr>
          <p:cNvPr id="59" name="TextBox 58"/>
          <p:cNvSpPr txBox="1"/>
          <p:nvPr/>
        </p:nvSpPr>
        <p:spPr>
          <a:xfrm>
            <a:off x="422307" y="3149126"/>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Do you know where to look for information?</a:t>
            </a:r>
            <a:endParaRPr lang="en-GB" sz="1100" dirty="0">
              <a:solidFill>
                <a:schemeClr val="accent5">
                  <a:lumMod val="75000"/>
                </a:schemeClr>
              </a:solidFill>
              <a:latin typeface="SassoonCRInfant" panose="02010503020300020003" pitchFamily="2" charset="0"/>
            </a:endParaRPr>
          </a:p>
        </p:txBody>
      </p:sp>
      <p:sp>
        <p:nvSpPr>
          <p:cNvPr id="60" name="TextBox 59"/>
          <p:cNvSpPr txBox="1"/>
          <p:nvPr/>
        </p:nvSpPr>
        <p:spPr>
          <a:xfrm>
            <a:off x="8504022" y="1251233"/>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facts amazed you most?</a:t>
            </a:r>
            <a:endParaRPr lang="en-GB" sz="1100" dirty="0">
              <a:solidFill>
                <a:schemeClr val="accent5">
                  <a:lumMod val="75000"/>
                </a:schemeClr>
              </a:solidFill>
              <a:latin typeface="SassoonCRInfant" panose="02010503020300020003" pitchFamily="2" charset="0"/>
            </a:endParaRPr>
          </a:p>
        </p:txBody>
      </p:sp>
      <p:sp>
        <p:nvSpPr>
          <p:cNvPr id="61" name="Rounded Rectangle 60"/>
          <p:cNvSpPr/>
          <p:nvPr/>
        </p:nvSpPr>
        <p:spPr>
          <a:xfrm>
            <a:off x="402772" y="5974781"/>
            <a:ext cx="9495700" cy="707571"/>
          </a:xfrm>
          <a:prstGeom prst="roundRect">
            <a:avLst/>
          </a:prstGeom>
          <a:solidFill>
            <a:schemeClr val="accent2">
              <a:lumMod val="20000"/>
              <a:lumOff val="80000"/>
            </a:schemeClr>
          </a:solidFill>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smtClean="0">
                <a:solidFill>
                  <a:schemeClr val="accent5">
                    <a:lumMod val="75000"/>
                  </a:schemeClr>
                </a:solidFill>
                <a:latin typeface="SassoonCRInfant" panose="02010503020300020003" pitchFamily="2" charset="0"/>
              </a:rPr>
              <a:t>Q: </a:t>
            </a:r>
            <a:r>
              <a:rPr lang="en-US" sz="2000" b="1" dirty="0">
                <a:solidFill>
                  <a:schemeClr val="accent5">
                    <a:lumMod val="75000"/>
                  </a:schemeClr>
                </a:solidFill>
                <a:latin typeface="SassoonCRInfant" panose="02010503020300020003" pitchFamily="2" charset="0"/>
              </a:rPr>
              <a:t>W</a:t>
            </a:r>
            <a:r>
              <a:rPr lang="en-US" sz="2000" b="1" dirty="0" smtClean="0">
                <a:solidFill>
                  <a:schemeClr val="accent5">
                    <a:lumMod val="75000"/>
                  </a:schemeClr>
                </a:solidFill>
                <a:latin typeface="SassoonCRInfant" panose="02010503020300020003" pitchFamily="2" charset="0"/>
              </a:rPr>
              <a:t>hat </a:t>
            </a:r>
            <a:r>
              <a:rPr lang="en-US" sz="2000" b="1" dirty="0">
                <a:solidFill>
                  <a:schemeClr val="accent5">
                    <a:lumMod val="75000"/>
                  </a:schemeClr>
                </a:solidFill>
                <a:latin typeface="SassoonCRInfant" panose="02010503020300020003" pitchFamily="2" charset="0"/>
              </a:rPr>
              <a:t>makes </a:t>
            </a:r>
            <a:r>
              <a:rPr lang="en-US" sz="2000" b="1" dirty="0" smtClean="0">
                <a:solidFill>
                  <a:schemeClr val="accent5">
                    <a:lumMod val="75000"/>
                  </a:schemeClr>
                </a:solidFill>
                <a:latin typeface="SassoonCRInfant" panose="02010503020300020003" pitchFamily="2" charset="0"/>
              </a:rPr>
              <a:t>Mary </a:t>
            </a:r>
            <a:r>
              <a:rPr lang="en-US" sz="2000" b="1" dirty="0" err="1" smtClean="0">
                <a:solidFill>
                  <a:schemeClr val="accent5">
                    <a:lumMod val="75000"/>
                  </a:schemeClr>
                </a:solidFill>
                <a:latin typeface="SassoonCRInfant" panose="02010503020300020003" pitchFamily="2" charset="0"/>
              </a:rPr>
              <a:t>Anning</a:t>
            </a:r>
            <a:r>
              <a:rPr lang="en-US" sz="2000" b="1" dirty="0" smtClean="0">
                <a:solidFill>
                  <a:schemeClr val="accent5">
                    <a:lumMod val="75000"/>
                  </a:schemeClr>
                </a:solidFill>
                <a:latin typeface="SassoonCRInfant" panose="02010503020300020003" pitchFamily="2" charset="0"/>
              </a:rPr>
              <a:t> a </a:t>
            </a:r>
            <a:r>
              <a:rPr lang="en-US" sz="2000" b="1" dirty="0">
                <a:solidFill>
                  <a:schemeClr val="accent5">
                    <a:lumMod val="75000"/>
                  </a:schemeClr>
                </a:solidFill>
                <a:latin typeface="SassoonCRInfant" panose="02010503020300020003" pitchFamily="2" charset="0"/>
              </a:rPr>
              <a:t>significant person?</a:t>
            </a:r>
            <a:endParaRPr lang="en-GB" sz="2000" b="1" dirty="0">
              <a:solidFill>
                <a:schemeClr val="accent5">
                  <a:lumMod val="75000"/>
                </a:schemeClr>
              </a:solidFill>
              <a:latin typeface="SassoonCRInfant" panose="02010503020300020003" pitchFamily="2" charset="0"/>
            </a:endParaRPr>
          </a:p>
        </p:txBody>
      </p:sp>
      <p:pic>
        <p:nvPicPr>
          <p:cNvPr id="6146" name="Picture 2" descr="tyrannosaurus skeleton Icon 1009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3014" y="975814"/>
            <a:ext cx="1482089" cy="1482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37645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1528500" y="3266116"/>
            <a:ext cx="9318109"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26" name="Rounded Rectangle 25"/>
          <p:cNvSpPr/>
          <p:nvPr/>
        </p:nvSpPr>
        <p:spPr>
          <a:xfrm>
            <a:off x="432773" y="3773054"/>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27" name="Rounded Rectangle 26"/>
          <p:cNvSpPr/>
          <p:nvPr/>
        </p:nvSpPr>
        <p:spPr>
          <a:xfrm>
            <a:off x="2534515" y="3450889"/>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en-GB" sz="1400" dirty="0">
                <a:solidFill>
                  <a:prstClr val="black"/>
                </a:solidFill>
                <a:latin typeface="SassoonCRInfant" panose="02010503020300020003" pitchFamily="2" charset="0"/>
              </a:rPr>
              <a:t>I am learning </a:t>
            </a:r>
            <a:r>
              <a:rPr lang="en-GB" sz="1400" dirty="0" smtClean="0">
                <a:solidFill>
                  <a:prstClr val="black"/>
                </a:solidFill>
                <a:latin typeface="SassoonCRInfant" panose="02010503020300020003" pitchFamily="2" charset="0"/>
              </a:rPr>
              <a:t>to locate and describe the home of the Asian panda. </a:t>
            </a:r>
            <a:endParaRPr lang="en-GB" sz="1400" dirty="0">
              <a:solidFill>
                <a:prstClr val="black"/>
              </a:solidFill>
              <a:latin typeface="SassoonCRInfant" panose="02010503020300020003" pitchFamily="2" charset="0"/>
            </a:endParaRPr>
          </a:p>
        </p:txBody>
      </p:sp>
      <p:sp>
        <p:nvSpPr>
          <p:cNvPr id="28" name="Rounded Rectangle 27"/>
          <p:cNvSpPr/>
          <p:nvPr/>
        </p:nvSpPr>
        <p:spPr>
          <a:xfrm>
            <a:off x="4443237" y="2905054"/>
            <a:ext cx="1589807"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0" name="Rounded Rectangle 29"/>
          <p:cNvSpPr/>
          <p:nvPr/>
        </p:nvSpPr>
        <p:spPr>
          <a:xfrm>
            <a:off x="6576150" y="2412101"/>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32" name="TextBox 31"/>
          <p:cNvSpPr txBox="1"/>
          <p:nvPr/>
        </p:nvSpPr>
        <p:spPr>
          <a:xfrm>
            <a:off x="530744" y="4016727"/>
            <a:ext cx="1306286" cy="1384995"/>
          </a:xfrm>
          <a:prstGeom prst="rect">
            <a:avLst/>
          </a:prstGeom>
          <a:noFill/>
        </p:spPr>
        <p:txBody>
          <a:bodyPr wrap="square" rtlCol="0">
            <a:spAutoFit/>
          </a:bodyPr>
          <a:lstStyle/>
          <a:p>
            <a:r>
              <a:rPr lang="en-GB" sz="1400" dirty="0" smtClean="0">
                <a:latin typeface="SassoonCRInfant" panose="02010503020300020003" pitchFamily="2" charset="0"/>
              </a:rPr>
              <a:t>I am learning to locate and describe the home of emperor penguins. </a:t>
            </a:r>
            <a:endParaRPr lang="en-GB" sz="1400" dirty="0">
              <a:latin typeface="SassoonCRInfant" panose="02010503020300020003" pitchFamily="2" charset="0"/>
            </a:endParaRPr>
          </a:p>
        </p:txBody>
      </p:sp>
      <p:sp>
        <p:nvSpPr>
          <p:cNvPr id="33" name="TextBox 32"/>
          <p:cNvSpPr txBox="1"/>
          <p:nvPr/>
        </p:nvSpPr>
        <p:spPr>
          <a:xfrm>
            <a:off x="4547349" y="2944571"/>
            <a:ext cx="1343815" cy="1815882"/>
          </a:xfrm>
          <a:prstGeom prst="rect">
            <a:avLst/>
          </a:prstGeom>
          <a:noFill/>
        </p:spPr>
        <p:txBody>
          <a:bodyPr wrap="square" rtlCol="0">
            <a:spAutoFit/>
          </a:bodyPr>
          <a:lstStyle/>
          <a:p>
            <a:r>
              <a:rPr lang="en-GB" sz="1400" dirty="0" smtClean="0">
                <a:latin typeface="SassoonCRInfant" panose="02010503020300020003" pitchFamily="2" charset="0"/>
              </a:rPr>
              <a:t>I am learning to describe </a:t>
            </a:r>
            <a:r>
              <a:rPr lang="en-GB" sz="1400" b="1" dirty="0" smtClean="0">
                <a:latin typeface="SassoonCRInfant" panose="02010503020300020003" pitchFamily="2" charset="0"/>
              </a:rPr>
              <a:t>specific place knowledge about the location </a:t>
            </a:r>
            <a:r>
              <a:rPr lang="en-GB" sz="1400" dirty="0" smtClean="0">
                <a:latin typeface="SassoonCRInfant" panose="02010503020300020003" pitchFamily="2" charset="0"/>
              </a:rPr>
              <a:t>of a significant animal. </a:t>
            </a:r>
            <a:endParaRPr lang="en-GB" sz="1400" dirty="0">
              <a:latin typeface="SassoonCRInfant" panose="02010503020300020003" pitchFamily="2" charset="0"/>
            </a:endParaRPr>
          </a:p>
        </p:txBody>
      </p:sp>
      <p:sp>
        <p:nvSpPr>
          <p:cNvPr id="34" name="Rectangle 33"/>
          <p:cNvSpPr/>
          <p:nvPr/>
        </p:nvSpPr>
        <p:spPr>
          <a:xfrm>
            <a:off x="6633750" y="2592996"/>
            <a:ext cx="1509154" cy="1169551"/>
          </a:xfrm>
          <a:prstGeom prst="rect">
            <a:avLst/>
          </a:prstGeom>
        </p:spPr>
        <p:txBody>
          <a:bodyPr wrap="square">
            <a:spAutoFit/>
          </a:bodyPr>
          <a:lstStyle/>
          <a:p>
            <a:r>
              <a:rPr lang="en-GB" sz="1400" dirty="0" smtClean="0">
                <a:latin typeface="SassoonCRInfant" panose="02010503020300020003" pitchFamily="2" charset="0"/>
              </a:rPr>
              <a:t>I am learning to locate African elephants and describe the African landscape. </a:t>
            </a:r>
            <a:endParaRPr lang="en-GB" sz="1400" dirty="0">
              <a:latin typeface="SassoonCRInfant" panose="02010503020300020003" pitchFamily="2" charset="0"/>
            </a:endParaRPr>
          </a:p>
        </p:txBody>
      </p:sp>
      <p:sp>
        <p:nvSpPr>
          <p:cNvPr id="37" name="Rounded Rectangle 36"/>
          <p:cNvSpPr/>
          <p:nvPr/>
        </p:nvSpPr>
        <p:spPr>
          <a:xfrm>
            <a:off x="10568782" y="2445649"/>
            <a:ext cx="1536352" cy="4193880"/>
          </a:xfrm>
          <a:prstGeom prst="round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latin typeface="SassoonCRInfant" panose="02010503020300020003" pitchFamily="2" charset="0"/>
            </a:endParaRPr>
          </a:p>
        </p:txBody>
      </p:sp>
      <p:sp>
        <p:nvSpPr>
          <p:cNvPr id="38" name="Rectangle 37"/>
          <p:cNvSpPr/>
          <p:nvPr/>
        </p:nvSpPr>
        <p:spPr>
          <a:xfrm>
            <a:off x="10617402" y="2534081"/>
            <a:ext cx="1456867" cy="4370427"/>
          </a:xfrm>
          <a:prstGeom prst="rect">
            <a:avLst/>
          </a:prstGeom>
        </p:spPr>
        <p:txBody>
          <a:bodyPr wrap="square">
            <a:spAutoFit/>
          </a:bodyPr>
          <a:lstStyle/>
          <a:p>
            <a:r>
              <a:rPr lang="en-GB" sz="1200" b="1" u="sng"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rPr>
              <a:t>Key vocabulary:</a:t>
            </a:r>
            <a:endParaRPr lang="en-GB" sz="1200" dirty="0" smtClean="0">
              <a:solidFill>
                <a:schemeClr val="accent2">
                  <a:lumMod val="50000"/>
                </a:schemeClr>
              </a:solidFill>
              <a:latin typeface="SassoonCRInfant" panose="02010503020300020003" pitchFamily="2" charset="0"/>
              <a:ea typeface="Times New Roman" panose="02020603050405020304" pitchFamily="18" charset="0"/>
              <a:cs typeface="Times New Roman" panose="02020603050405020304" pitchFamily="18" charset="0"/>
            </a:endParaRPr>
          </a:p>
          <a:p>
            <a:r>
              <a:rPr lang="en-GB" sz="900" dirty="0">
                <a:latin typeface="SassoonCRInfant" panose="02010503020300020003" pitchFamily="2" charset="0"/>
              </a:rPr>
              <a:t>world, continent, Europe, Africa, North America, South America, Oceania, Asia, Antarctica, country, Great Britain, Ireland, North Pole, South Pole, Southern Ocean, polar, emperor penguin</a:t>
            </a:r>
            <a:r>
              <a:rPr lang="en-GB" sz="900" dirty="0" smtClean="0">
                <a:latin typeface="SassoonCRInfant" panose="02010503020300020003" pitchFamily="2" charset="0"/>
              </a:rPr>
              <a:t>, Great </a:t>
            </a:r>
            <a:r>
              <a:rPr lang="en-GB" sz="900" dirty="0">
                <a:latin typeface="SassoonCRInfant" panose="02010503020300020003" pitchFamily="2" charset="0"/>
              </a:rPr>
              <a:t>Britain, China, Indonesia, Pakistan, Bangladesh, Turkey, India, Russia, Japan, hot, cold, wet, dry, windy, calm, snowy, ocean, sea, underwater, Arctic, Atlantic, Indian, (South) Pacific and Southern, Australia, harmless, filter feeders, shark, warm, cold water, emperor penguin, red panda, whale shark, savannah, herd, journey, distance, far, near, land, sea or air, warmer, spring, summer, autumn, winter, globe, red panda, giant panda, African elephant, whale shark, swallow, bright, sunny, empty, busy</a:t>
            </a:r>
          </a:p>
          <a:p>
            <a:endParaRPr lang="en-GB" sz="1400" dirty="0">
              <a:latin typeface="SassoonCRInfant" panose="02010503020300020003" pitchFamily="2" charset="0"/>
            </a:endParaRPr>
          </a:p>
        </p:txBody>
      </p:sp>
      <p:sp>
        <p:nvSpPr>
          <p:cNvPr id="39" name="TextBox 38"/>
          <p:cNvSpPr txBox="1"/>
          <p:nvPr/>
        </p:nvSpPr>
        <p:spPr>
          <a:xfrm>
            <a:off x="432772" y="5667598"/>
            <a:ext cx="6902219" cy="276999"/>
          </a:xfrm>
          <a:prstGeom prst="rect">
            <a:avLst/>
          </a:prstGeom>
          <a:noFill/>
        </p:spPr>
        <p:txBody>
          <a:bodyPr wrap="square" rtlCol="0">
            <a:spAutoFit/>
          </a:bodyPr>
          <a:lstStyle/>
          <a:p>
            <a:r>
              <a:rPr lang="en-GB" sz="1200" dirty="0" smtClean="0">
                <a:solidFill>
                  <a:srgbClr val="7030A0"/>
                </a:solidFill>
                <a:latin typeface="SassoonCRInfant" panose="02010503020300020003" pitchFamily="2" charset="0"/>
              </a:rPr>
              <a:t>I understand and locate a continent. I can describe the landscape of the Antarctic penguin.</a:t>
            </a:r>
            <a:endParaRPr lang="en-GB" sz="1200" dirty="0">
              <a:solidFill>
                <a:srgbClr val="7030A0"/>
              </a:solidFill>
              <a:latin typeface="SassoonCRInfant" panose="02010503020300020003" pitchFamily="2" charset="0"/>
            </a:endParaRPr>
          </a:p>
        </p:txBody>
      </p:sp>
      <p:sp>
        <p:nvSpPr>
          <p:cNvPr id="40" name="TextBox 39"/>
          <p:cNvSpPr txBox="1"/>
          <p:nvPr/>
        </p:nvSpPr>
        <p:spPr>
          <a:xfrm>
            <a:off x="2493025" y="5286948"/>
            <a:ext cx="7141426" cy="276999"/>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say what landscapes are found in this continent. I can describe the specific landscape of the Asian panda.</a:t>
            </a:r>
            <a:endParaRPr lang="en-GB" sz="1200" dirty="0">
              <a:solidFill>
                <a:srgbClr val="7030A0"/>
              </a:solidFill>
              <a:latin typeface="SassoonCRInfant" panose="02010503020300020003" pitchFamily="2" charset="0"/>
            </a:endParaRPr>
          </a:p>
        </p:txBody>
      </p:sp>
      <p:sp>
        <p:nvSpPr>
          <p:cNvPr id="41" name="TextBox 40"/>
          <p:cNvSpPr txBox="1"/>
          <p:nvPr/>
        </p:nvSpPr>
        <p:spPr>
          <a:xfrm>
            <a:off x="4398054" y="4777922"/>
            <a:ext cx="3577866"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describe where Oceania is and where the whale shark migrates to.</a:t>
            </a:r>
            <a:endParaRPr lang="en-GB" sz="1200" dirty="0">
              <a:solidFill>
                <a:srgbClr val="7030A0"/>
              </a:solidFill>
              <a:latin typeface="SassoonCRInfant" panose="02010503020300020003" pitchFamily="2" charset="0"/>
            </a:endParaRPr>
          </a:p>
        </p:txBody>
      </p:sp>
      <p:sp>
        <p:nvSpPr>
          <p:cNvPr id="42" name="TextBox 41"/>
          <p:cNvSpPr txBox="1"/>
          <p:nvPr/>
        </p:nvSpPr>
        <p:spPr>
          <a:xfrm>
            <a:off x="6600225" y="4257976"/>
            <a:ext cx="3451402" cy="461665"/>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can </a:t>
            </a:r>
            <a:r>
              <a:rPr lang="en-GB" sz="1200" dirty="0" smtClean="0">
                <a:solidFill>
                  <a:srgbClr val="7030A0"/>
                </a:solidFill>
                <a:latin typeface="SassoonCRInfant" panose="02010503020300020003" pitchFamily="2" charset="0"/>
              </a:rPr>
              <a:t>describe an African rural landscape. </a:t>
            </a:r>
          </a:p>
          <a:p>
            <a:r>
              <a:rPr lang="en-GB" sz="1200" dirty="0" smtClean="0">
                <a:solidFill>
                  <a:srgbClr val="7030A0"/>
                </a:solidFill>
                <a:latin typeface="SassoonCRInfant" panose="02010503020300020003" pitchFamily="2" charset="0"/>
              </a:rPr>
              <a:t>I can describe a day-in-the life of an elephant. </a:t>
            </a:r>
            <a:endParaRPr lang="en-GB" sz="1200" dirty="0">
              <a:solidFill>
                <a:srgbClr val="7030A0"/>
              </a:solidFill>
              <a:latin typeface="SassoonCRInfant" panose="02010503020300020003" pitchFamily="2" charset="0"/>
            </a:endParaRPr>
          </a:p>
        </p:txBody>
      </p:sp>
      <p:sp>
        <p:nvSpPr>
          <p:cNvPr id="44" name="Rounded Rectangle 43"/>
          <p:cNvSpPr/>
          <p:nvPr/>
        </p:nvSpPr>
        <p:spPr>
          <a:xfrm>
            <a:off x="8549397" y="1702608"/>
            <a:ext cx="1502229"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SassoonCRInfant" panose="02010503020300020003" pitchFamily="2" charset="0"/>
            </a:endParaRPr>
          </a:p>
        </p:txBody>
      </p:sp>
      <p:sp>
        <p:nvSpPr>
          <p:cNvPr id="45" name="Rectangle 44"/>
          <p:cNvSpPr/>
          <p:nvPr/>
        </p:nvSpPr>
        <p:spPr>
          <a:xfrm>
            <a:off x="8595535" y="1753843"/>
            <a:ext cx="1456092" cy="1600438"/>
          </a:xfrm>
          <a:prstGeom prst="rect">
            <a:avLst/>
          </a:prstGeom>
        </p:spPr>
        <p:txBody>
          <a:bodyPr wrap="square">
            <a:spAutoFit/>
          </a:bodyPr>
          <a:lstStyle/>
          <a:p>
            <a:r>
              <a:rPr lang="en-GB" sz="1400" dirty="0" smtClean="0">
                <a:latin typeface="SassoonCRInfant" panose="02010503020300020003" pitchFamily="2" charset="0"/>
                <a:ea typeface="Times New Roman" panose="02020603050405020304" pitchFamily="18" charset="0"/>
                <a:cs typeface="Times New Roman" panose="02020603050405020304" pitchFamily="18" charset="0"/>
              </a:rPr>
              <a:t>I am learning to understand that animals travel huge distances in a year and pass many continents and landscapes.</a:t>
            </a:r>
            <a:endParaRPr lang="en-GB" sz="1400" dirty="0">
              <a:latin typeface="SassoonCRInfant" panose="02010503020300020003" pitchFamily="2" charset="0"/>
            </a:endParaRPr>
          </a:p>
        </p:txBody>
      </p:sp>
      <p:sp>
        <p:nvSpPr>
          <p:cNvPr id="48" name="TextBox 47"/>
          <p:cNvSpPr txBox="1"/>
          <p:nvPr/>
        </p:nvSpPr>
        <p:spPr>
          <a:xfrm>
            <a:off x="8331588" y="3579485"/>
            <a:ext cx="2392421" cy="646331"/>
          </a:xfrm>
          <a:prstGeom prst="rect">
            <a:avLst/>
          </a:prstGeom>
          <a:noFill/>
        </p:spPr>
        <p:txBody>
          <a:bodyPr wrap="square" rtlCol="0">
            <a:spAutoFit/>
          </a:bodyPr>
          <a:lstStyle/>
          <a:p>
            <a:r>
              <a:rPr lang="en-GB" sz="1200" dirty="0">
                <a:solidFill>
                  <a:srgbClr val="7030A0"/>
                </a:solidFill>
                <a:latin typeface="SassoonCRInfant" panose="02010503020300020003" pitchFamily="2" charset="0"/>
              </a:rPr>
              <a:t>I </a:t>
            </a:r>
            <a:r>
              <a:rPr lang="en-GB" sz="1200" dirty="0" smtClean="0">
                <a:solidFill>
                  <a:srgbClr val="7030A0"/>
                </a:solidFill>
                <a:latin typeface="SassoonCRInfant" panose="02010503020300020003" pitchFamily="2" charset="0"/>
              </a:rPr>
              <a:t>can understand animal migration.</a:t>
            </a:r>
          </a:p>
          <a:p>
            <a:r>
              <a:rPr lang="en-GB" sz="1200" dirty="0" smtClean="0">
                <a:solidFill>
                  <a:srgbClr val="7030A0"/>
                </a:solidFill>
                <a:latin typeface="SassoonCRInfant" panose="02010503020300020003" pitchFamily="2" charset="0"/>
              </a:rPr>
              <a:t>I can explain the reasons why they travel huge distances.</a:t>
            </a:r>
            <a:endParaRPr lang="en-GB" sz="1200" dirty="0">
              <a:solidFill>
                <a:srgbClr val="7030A0"/>
              </a:solidFill>
              <a:latin typeface="SassoonCRInfant" panose="02010503020300020003" pitchFamily="2" charset="0"/>
            </a:endParaRPr>
          </a:p>
        </p:txBody>
      </p:sp>
      <p:sp>
        <p:nvSpPr>
          <p:cNvPr id="49" name="Rounded Rectangle 48"/>
          <p:cNvSpPr/>
          <p:nvPr/>
        </p:nvSpPr>
        <p:spPr>
          <a:xfrm>
            <a:off x="300841" y="206829"/>
            <a:ext cx="3269673" cy="207303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CRInfant" panose="02010503020300020003" pitchFamily="2" charset="0"/>
            </a:endParaRPr>
          </a:p>
        </p:txBody>
      </p:sp>
      <p:sp>
        <p:nvSpPr>
          <p:cNvPr id="50" name="Rectangle 49"/>
          <p:cNvSpPr/>
          <p:nvPr/>
        </p:nvSpPr>
        <p:spPr>
          <a:xfrm>
            <a:off x="422307" y="362898"/>
            <a:ext cx="3013620" cy="1323439"/>
          </a:xfrm>
          <a:prstGeom prst="rect">
            <a:avLst/>
          </a:prstGeom>
        </p:spPr>
        <p:txBody>
          <a:bodyPr wrap="square">
            <a:spAutoFit/>
          </a:bodyPr>
          <a:lstStyle/>
          <a:p>
            <a:pPr algn="ctr"/>
            <a:r>
              <a:rPr lang="en-GB" sz="1600" dirty="0" smtClean="0">
                <a:latin typeface="SassoonCRInfant" panose="02010503020300020003" pitchFamily="2" charset="0"/>
              </a:rPr>
              <a:t>LEARNING JOURNEY</a:t>
            </a:r>
          </a:p>
          <a:p>
            <a:pPr algn="ctr"/>
            <a:r>
              <a:rPr lang="en-GB" sz="1600" b="1" dirty="0" smtClean="0">
                <a:solidFill>
                  <a:srgbClr val="002060"/>
                </a:solidFill>
                <a:latin typeface="SassoonCRInfant" panose="02010503020300020003" pitchFamily="2" charset="0"/>
              </a:rPr>
              <a:t> Animals and their habitats</a:t>
            </a:r>
          </a:p>
          <a:p>
            <a:pPr algn="ctr"/>
            <a:endParaRPr lang="en-GB" sz="1600" b="1" dirty="0" smtClean="0">
              <a:solidFill>
                <a:srgbClr val="002060"/>
              </a:solidFill>
              <a:latin typeface="SassoonCRInfant" panose="02010503020300020003" pitchFamily="2" charset="0"/>
            </a:endParaRPr>
          </a:p>
          <a:p>
            <a:pPr algn="ctr"/>
            <a:r>
              <a:rPr lang="en-GB" sz="1600" b="1" dirty="0" smtClean="0">
                <a:solidFill>
                  <a:srgbClr val="002060"/>
                </a:solidFill>
                <a:latin typeface="SassoonCRInfant" panose="02010503020300020003" pitchFamily="2" charset="0"/>
              </a:rPr>
              <a:t>Summer 2 </a:t>
            </a:r>
            <a:r>
              <a:rPr lang="en-GB" sz="1600" b="1" dirty="0" smtClean="0">
                <a:solidFill>
                  <a:srgbClr val="00B050"/>
                </a:solidFill>
                <a:latin typeface="SassoonCRInfant" panose="02010503020300020003" pitchFamily="2" charset="0"/>
              </a:rPr>
              <a:t>Geography</a:t>
            </a:r>
          </a:p>
          <a:p>
            <a:pPr algn="ctr"/>
            <a:r>
              <a:rPr lang="en-GB" sz="1600" b="1" dirty="0" smtClean="0">
                <a:solidFill>
                  <a:srgbClr val="002060"/>
                </a:solidFill>
                <a:latin typeface="SassoonCRInfant" panose="02010503020300020003" pitchFamily="2" charset="0"/>
              </a:rPr>
              <a:t> </a:t>
            </a:r>
          </a:p>
        </p:txBody>
      </p:sp>
      <p:sp>
        <p:nvSpPr>
          <p:cNvPr id="53" name="Rounded Rectangle 52"/>
          <p:cNvSpPr/>
          <p:nvPr/>
        </p:nvSpPr>
        <p:spPr>
          <a:xfrm>
            <a:off x="4085365" y="206829"/>
            <a:ext cx="7867150" cy="908675"/>
          </a:xfrm>
          <a:prstGeom prst="round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endParaRPr lang="en-GB">
              <a:latin typeface="SassoonCRInfant" panose="02010503020300020003" pitchFamily="2" charset="0"/>
            </a:endParaRPr>
          </a:p>
        </p:txBody>
      </p:sp>
      <p:sp>
        <p:nvSpPr>
          <p:cNvPr id="54" name="TextBox 53"/>
          <p:cNvSpPr txBox="1"/>
          <p:nvPr/>
        </p:nvSpPr>
        <p:spPr>
          <a:xfrm>
            <a:off x="4181302" y="281410"/>
            <a:ext cx="7589124" cy="646331"/>
          </a:xfrm>
          <a:prstGeom prst="rect">
            <a:avLst/>
          </a:prstGeom>
          <a:noFill/>
        </p:spPr>
        <p:txBody>
          <a:bodyPr wrap="square" rtlCol="0">
            <a:spAutoFit/>
          </a:bodyPr>
          <a:lstStyle/>
          <a:p>
            <a:pPr algn="ctr"/>
            <a:r>
              <a:rPr lang="en-GB" dirty="0" smtClean="0">
                <a:latin typeface="SassoonCRInfant" panose="02010503020300020003" pitchFamily="2" charset="0"/>
              </a:rPr>
              <a:t>OUTCOME: </a:t>
            </a:r>
            <a:r>
              <a:rPr lang="en-GB" b="1" dirty="0" smtClean="0">
                <a:solidFill>
                  <a:srgbClr val="002060"/>
                </a:solidFill>
                <a:latin typeface="SassoonCRInfant" panose="02010503020300020003" pitchFamily="2" charset="0"/>
              </a:rPr>
              <a:t>To learn more about animals through exploring the continents and oceans.</a:t>
            </a:r>
            <a:endParaRPr lang="en-GB" b="1" dirty="0">
              <a:solidFill>
                <a:srgbClr val="002060"/>
              </a:solidFill>
              <a:latin typeface="SassoonCRInfant" panose="02010503020300020003" pitchFamily="2" charset="0"/>
            </a:endParaRPr>
          </a:p>
        </p:txBody>
      </p:sp>
      <p:sp>
        <p:nvSpPr>
          <p:cNvPr id="55" name="TextBox 54"/>
          <p:cNvSpPr txBox="1"/>
          <p:nvPr/>
        </p:nvSpPr>
        <p:spPr>
          <a:xfrm>
            <a:off x="4545573" y="2338618"/>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where the whale sharks live?</a:t>
            </a:r>
            <a:endParaRPr lang="en-GB" sz="1100" dirty="0">
              <a:solidFill>
                <a:schemeClr val="accent5">
                  <a:lumMod val="75000"/>
                </a:schemeClr>
              </a:solidFill>
              <a:latin typeface="SassoonCRInfant" panose="02010503020300020003" pitchFamily="2" charset="0"/>
            </a:endParaRPr>
          </a:p>
        </p:txBody>
      </p:sp>
      <p:sp>
        <p:nvSpPr>
          <p:cNvPr id="56" name="TextBox 55"/>
          <p:cNvSpPr txBox="1"/>
          <p:nvPr/>
        </p:nvSpPr>
        <p:spPr>
          <a:xfrm>
            <a:off x="6408326" y="2014762"/>
            <a:ext cx="1734578"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where the African elephant lives?</a:t>
            </a:r>
            <a:endParaRPr lang="en-GB" sz="1100" dirty="0">
              <a:solidFill>
                <a:schemeClr val="accent5">
                  <a:lumMod val="75000"/>
                </a:schemeClr>
              </a:solidFill>
              <a:latin typeface="SassoonCRInfant" panose="02010503020300020003" pitchFamily="2" charset="0"/>
            </a:endParaRPr>
          </a:p>
        </p:txBody>
      </p:sp>
      <p:sp>
        <p:nvSpPr>
          <p:cNvPr id="58" name="TextBox 57"/>
          <p:cNvSpPr txBox="1"/>
          <p:nvPr/>
        </p:nvSpPr>
        <p:spPr>
          <a:xfrm>
            <a:off x="2497753" y="2887439"/>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where the Asian pandas live?</a:t>
            </a:r>
            <a:endParaRPr lang="en-GB" sz="1100" dirty="0">
              <a:solidFill>
                <a:schemeClr val="accent5">
                  <a:lumMod val="75000"/>
                </a:schemeClr>
              </a:solidFill>
              <a:latin typeface="SassoonCRInfant" panose="02010503020300020003" pitchFamily="2" charset="0"/>
            </a:endParaRPr>
          </a:p>
        </p:txBody>
      </p:sp>
      <p:sp>
        <p:nvSpPr>
          <p:cNvPr id="59" name="TextBox 58"/>
          <p:cNvSpPr txBox="1"/>
          <p:nvPr/>
        </p:nvSpPr>
        <p:spPr>
          <a:xfrm>
            <a:off x="422307" y="3149126"/>
            <a:ext cx="1641414"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where emperor penguins live?</a:t>
            </a:r>
            <a:endParaRPr lang="en-GB" sz="1100" dirty="0">
              <a:solidFill>
                <a:schemeClr val="accent5">
                  <a:lumMod val="75000"/>
                </a:schemeClr>
              </a:solidFill>
              <a:latin typeface="SassoonCRInfant" panose="02010503020300020003" pitchFamily="2" charset="0"/>
            </a:endParaRPr>
          </a:p>
        </p:txBody>
      </p:sp>
      <p:sp>
        <p:nvSpPr>
          <p:cNvPr id="60" name="TextBox 59"/>
          <p:cNvSpPr txBox="1"/>
          <p:nvPr/>
        </p:nvSpPr>
        <p:spPr>
          <a:xfrm>
            <a:off x="8504022" y="1251233"/>
            <a:ext cx="1587611" cy="430887"/>
          </a:xfrm>
          <a:prstGeom prst="rect">
            <a:avLst/>
          </a:prstGeom>
          <a:noFill/>
        </p:spPr>
        <p:txBody>
          <a:bodyPr wrap="square" rtlCol="0">
            <a:spAutoFit/>
          </a:bodyPr>
          <a:lstStyle/>
          <a:p>
            <a:r>
              <a:rPr lang="en-GB" sz="1100" dirty="0" smtClean="0">
                <a:solidFill>
                  <a:schemeClr val="accent5">
                    <a:lumMod val="75000"/>
                  </a:schemeClr>
                </a:solidFill>
                <a:latin typeface="SassoonCRInfant" panose="02010503020300020003" pitchFamily="2" charset="0"/>
              </a:rPr>
              <a:t>Q: What is it like where swallows live?</a:t>
            </a:r>
            <a:endParaRPr lang="en-GB" sz="1100" dirty="0">
              <a:solidFill>
                <a:schemeClr val="accent5">
                  <a:lumMod val="75000"/>
                </a:schemeClr>
              </a:solidFill>
              <a:latin typeface="SassoonCRInfant" panose="02010503020300020003" pitchFamily="2" charset="0"/>
            </a:endParaRPr>
          </a:p>
        </p:txBody>
      </p:sp>
      <p:sp>
        <p:nvSpPr>
          <p:cNvPr id="61" name="Rounded Rectangle 60"/>
          <p:cNvSpPr/>
          <p:nvPr/>
        </p:nvSpPr>
        <p:spPr>
          <a:xfrm>
            <a:off x="402772" y="5974781"/>
            <a:ext cx="9495700" cy="707571"/>
          </a:xfrm>
          <a:prstGeom prst="roundRect">
            <a:avLst/>
          </a:prstGeom>
          <a:solidFill>
            <a:schemeClr val="accent2">
              <a:lumMod val="20000"/>
              <a:lumOff val="80000"/>
            </a:schemeClr>
          </a:solidFill>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smtClean="0">
                <a:solidFill>
                  <a:schemeClr val="accent5">
                    <a:lumMod val="75000"/>
                  </a:schemeClr>
                </a:solidFill>
                <a:latin typeface="SassoonCRInfant" panose="02010503020300020003" pitchFamily="2" charset="0"/>
              </a:rPr>
              <a:t>Q: Where do some of our </a:t>
            </a:r>
            <a:r>
              <a:rPr lang="en-US" sz="2000" b="1" dirty="0" err="1" smtClean="0">
                <a:solidFill>
                  <a:schemeClr val="accent5">
                    <a:lumMod val="75000"/>
                  </a:schemeClr>
                </a:solidFill>
                <a:latin typeface="SassoonCRInfant" panose="02010503020300020003" pitchFamily="2" charset="0"/>
              </a:rPr>
              <a:t>favourite</a:t>
            </a:r>
            <a:r>
              <a:rPr lang="en-US" sz="2000" b="1" dirty="0">
                <a:solidFill>
                  <a:schemeClr val="accent5">
                    <a:lumMod val="75000"/>
                  </a:schemeClr>
                </a:solidFill>
                <a:latin typeface="SassoonCRInfant" panose="02010503020300020003" pitchFamily="2" charset="0"/>
              </a:rPr>
              <a:t> </a:t>
            </a:r>
            <a:r>
              <a:rPr lang="en-US" sz="2000" b="1" dirty="0" smtClean="0">
                <a:solidFill>
                  <a:schemeClr val="accent5">
                    <a:lumMod val="75000"/>
                  </a:schemeClr>
                </a:solidFill>
                <a:latin typeface="SassoonCRInfant" panose="02010503020300020003" pitchFamily="2" charset="0"/>
              </a:rPr>
              <a:t>animals live?</a:t>
            </a:r>
            <a:endParaRPr lang="en-GB" sz="2000" b="1" dirty="0">
              <a:solidFill>
                <a:schemeClr val="accent5">
                  <a:lumMod val="75000"/>
                </a:schemeClr>
              </a:solidFill>
              <a:latin typeface="SassoonCRInfant" panose="02010503020300020003" pitchFamily="2" charset="0"/>
            </a:endParaRPr>
          </a:p>
        </p:txBody>
      </p:sp>
      <p:pic>
        <p:nvPicPr>
          <p:cNvPr id="7170" name="Picture 2" descr="wild animals Icon 52552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5023" y="1403073"/>
            <a:ext cx="851457" cy="851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6687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2102</TotalTime>
  <Words>2448</Words>
  <Application>Microsoft Office PowerPoint</Application>
  <PresentationFormat>Widescreen</PresentationFormat>
  <Paragraphs>179</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SassoonCRInfant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pbegum4.211</cp:lastModifiedBy>
  <cp:revision>108</cp:revision>
  <dcterms:created xsi:type="dcterms:W3CDTF">2021-11-21T14:17:50Z</dcterms:created>
  <dcterms:modified xsi:type="dcterms:W3CDTF">2023-06-09T11:44:07Z</dcterms:modified>
</cp:coreProperties>
</file>