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595562-2981-58F1-B70D-96B3E11B0854}" v="32" dt="2026-05-12T14:47:22.8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5/12/2026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5/12/2026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5/12/2026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362200"/>
            <a:ext cx="3537009" cy="1926725"/>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tx1"/>
                </a:solidFill>
                <a:latin typeface="SassoonCRInfant" panose="02010503020300020003" pitchFamily="2" charset="0"/>
              </a:rPr>
              <a:t>Nursery Weekly Plan</a:t>
            </a:r>
            <a:endParaRPr lang="en-GB" dirty="0">
              <a:solidFill>
                <a:schemeClr val="tx1"/>
              </a:solidFill>
              <a:latin typeface="SassoonCRInfant" panose="02010503020300020003" pitchFamily="2" charset="0"/>
            </a:endParaRPr>
          </a:p>
          <a:p>
            <a:pPr algn="ctr"/>
            <a:r>
              <a:rPr lang="en-GB">
                <a:solidFill>
                  <a:schemeClr val="tx1"/>
                </a:solidFill>
                <a:latin typeface="SassoonCRInfant"/>
              </a:rPr>
              <a:t>WB: 18/05/26</a:t>
            </a:r>
            <a:endParaRPr lang="en-GB">
              <a:solidFill>
                <a:schemeClr val="tx1"/>
              </a:solidFill>
              <a:latin typeface="SassoonCRInfant" panose="02010503020300020003" pitchFamily="2" charset="0"/>
            </a:endParaRPr>
          </a:p>
          <a:p>
            <a:pPr algn="ctr"/>
            <a:r>
              <a:rPr lang="en-GB" i="1" u="sng">
                <a:solidFill>
                  <a:schemeClr val="tx1"/>
                </a:solidFill>
                <a:latin typeface="SassoonCRInfant"/>
              </a:rPr>
              <a:t>Topic: Circle of Life</a:t>
            </a:r>
            <a:endParaRPr lang="en-GB">
              <a:solidFill>
                <a:schemeClr val="tx1"/>
              </a:solidFill>
              <a:latin typeface="SassoonCRInfant"/>
            </a:endParaRPr>
          </a:p>
          <a:p>
            <a:pPr algn="ctr"/>
            <a:r>
              <a:rPr lang="en-GB" dirty="0">
                <a:solidFill>
                  <a:schemeClr val="tx1"/>
                </a:solidFill>
                <a:latin typeface="SassoonCRInfant"/>
              </a:rPr>
              <a:t>Books: Eid </a:t>
            </a:r>
            <a:r>
              <a:rPr lang="en-GB">
                <a:solidFill>
                  <a:schemeClr val="tx1"/>
                </a:solidFill>
                <a:latin typeface="SassoonCRInfant"/>
              </a:rPr>
              <a:t>Story/Eid</a:t>
            </a:r>
            <a:r>
              <a:rPr lang="en-GB" dirty="0">
                <a:solidFill>
                  <a:schemeClr val="tx1"/>
                </a:solidFill>
                <a:latin typeface="SassoonCRInfant"/>
              </a:rPr>
              <a:t> Song</a:t>
            </a:r>
          </a:p>
        </p:txBody>
      </p:sp>
      <p:sp>
        <p:nvSpPr>
          <p:cNvPr id="5" name="Rectangle 4">
            <a:extLst>
              <a:ext uri="{FF2B5EF4-FFF2-40B4-BE49-F238E27FC236}">
                <a16:creationId xmlns:a16="http://schemas.microsoft.com/office/drawing/2014/main" id="{C362098E-5C75-5E5C-43A0-256B6EB57632}"/>
              </a:ext>
            </a:extLst>
          </p:cNvPr>
          <p:cNvSpPr/>
          <p:nvPr/>
        </p:nvSpPr>
        <p:spPr>
          <a:xfrm>
            <a:off x="704321" y="686368"/>
            <a:ext cx="2912301" cy="2699090"/>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dirty="0">
                <a:solidFill>
                  <a:schemeClr val="tx1"/>
                </a:solidFill>
                <a:latin typeface="SassoonCRInfant"/>
              </a:rPr>
              <a:t>LI: I can find ways to manage my feelings.</a:t>
            </a:r>
          </a:p>
          <a:p>
            <a:pPr algn="ctr"/>
            <a:r>
              <a:rPr lang="en-GB" sz="1400" dirty="0">
                <a:solidFill>
                  <a:schemeClr val="tx1"/>
                </a:solidFill>
                <a:latin typeface="SassoonCRInfant"/>
              </a:rPr>
              <a:t>Children to talk about friendship and how we can celebrate each other.</a:t>
            </a:r>
          </a:p>
          <a:p>
            <a:pPr algn="ctr"/>
            <a:r>
              <a:rPr lang="en-GB" sz="1400" dirty="0">
                <a:solidFill>
                  <a:schemeClr val="tx1"/>
                </a:solidFill>
                <a:latin typeface="SassoonCRInfant"/>
              </a:rPr>
              <a:t> Children to talk  about what they  like about their friends and why they are special.</a:t>
            </a:r>
          </a:p>
          <a:p>
            <a:pPr algn="ctr"/>
            <a:endParaRPr lang="en-GB" sz="1400" dirty="0">
              <a:solidFill>
                <a:schemeClr val="tx1"/>
              </a:solidFill>
              <a:latin typeface="SassoonCRInfant"/>
            </a:endParaRPr>
          </a:p>
        </p:txBody>
      </p:sp>
      <p:sp>
        <p:nvSpPr>
          <p:cNvPr id="6" name="Rectangle 5">
            <a:extLst>
              <a:ext uri="{FF2B5EF4-FFF2-40B4-BE49-F238E27FC236}">
                <a16:creationId xmlns:a16="http://schemas.microsoft.com/office/drawing/2014/main" id="{B3CB8B8E-496B-FBCD-87C3-5413A7E2A857}"/>
              </a:ext>
            </a:extLst>
          </p:cNvPr>
          <p:cNvSpPr/>
          <p:nvPr/>
        </p:nvSpPr>
        <p:spPr>
          <a:xfrm>
            <a:off x="3773287" y="720246"/>
            <a:ext cx="4681690" cy="1541728"/>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Maths</a:t>
            </a:r>
          </a:p>
          <a:p>
            <a:pPr algn="ctr"/>
            <a:r>
              <a:rPr lang="en-GB" sz="1300" dirty="0">
                <a:solidFill>
                  <a:schemeClr val="tx1"/>
                </a:solidFill>
                <a:latin typeface="SassoonCRInfant" panose="02010503020300020003" pitchFamily="2" charset="0"/>
              </a:rPr>
              <a:t>This week the children will continue to consolidate their perceptual </a:t>
            </a:r>
            <a:r>
              <a:rPr lang="en-GB" sz="1300" dirty="0" err="1">
                <a:solidFill>
                  <a:schemeClr val="tx1"/>
                </a:solidFill>
                <a:latin typeface="SassoonCRInfant" panose="02010503020300020003" pitchFamily="2" charset="0"/>
              </a:rPr>
              <a:t>subitising</a:t>
            </a:r>
            <a:r>
              <a:rPr lang="en-GB" sz="1300" dirty="0">
                <a:solidFill>
                  <a:schemeClr val="tx1"/>
                </a:solidFill>
                <a:latin typeface="SassoonCRInfant" panose="02010503020300020003" pitchFamily="2" charset="0"/>
              </a:rPr>
              <a:t> skills up to 5. Children will gain more confidence and </a:t>
            </a:r>
            <a:r>
              <a:rPr lang="en-GB" sz="1300" dirty="0" err="1">
                <a:solidFill>
                  <a:schemeClr val="tx1"/>
                </a:solidFill>
                <a:latin typeface="SassoonCRInfant" panose="02010503020300020003" pitchFamily="2" charset="0"/>
              </a:rPr>
              <a:t>subitise</a:t>
            </a:r>
            <a:r>
              <a:rPr lang="en-GB" sz="1300" dirty="0">
                <a:solidFill>
                  <a:schemeClr val="tx1"/>
                </a:solidFill>
                <a:latin typeface="SassoonCRInfant" panose="02010503020300020003" pitchFamily="2" charset="0"/>
              </a:rPr>
              <a:t> for a purpose through activities and when playing games. Children will also  build on the skills taught in the previous counting block where they began to develop their knowledge of numbers to 5.</a:t>
            </a:r>
          </a:p>
          <a:p>
            <a:pPr algn="ctr"/>
            <a:endParaRPr lang="en-GB" sz="1400" b="1" dirty="0">
              <a:solidFill>
                <a:schemeClr val="tx1"/>
              </a:solidFill>
              <a:latin typeface="SassoonCRInfant" panose="02010503020300020003" pitchFamily="2" charset="0"/>
            </a:endParaRPr>
          </a:p>
        </p:txBody>
      </p:sp>
      <p:sp>
        <p:nvSpPr>
          <p:cNvPr id="7" name="Rectangle 6">
            <a:extLst>
              <a:ext uri="{FF2B5EF4-FFF2-40B4-BE49-F238E27FC236}">
                <a16:creationId xmlns:a16="http://schemas.microsoft.com/office/drawing/2014/main" id="{5D010BFC-6DF1-85E6-3D5B-26F61F7FD512}"/>
              </a:ext>
            </a:extLst>
          </p:cNvPr>
          <p:cNvSpPr/>
          <p:nvPr/>
        </p:nvSpPr>
        <p:spPr>
          <a:xfrm>
            <a:off x="8611642" y="720245"/>
            <a:ext cx="2912301" cy="284595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dirty="0">
                <a:solidFill>
                  <a:schemeClr val="tx1"/>
                </a:solidFill>
                <a:latin typeface="SassoonCRInfant" panose="02010503020300020003" pitchFamily="2" charset="0"/>
              </a:rPr>
              <a:t>PD</a:t>
            </a:r>
            <a:endParaRPr lang="en-GB" sz="1400" dirty="0">
              <a:solidFill>
                <a:schemeClr val="tx1"/>
              </a:solidFill>
              <a:latin typeface="SassoonCRInfant" panose="02010503020300020003" pitchFamily="2" charset="0"/>
            </a:endParaRPr>
          </a:p>
          <a:p>
            <a:pPr algn="ctr"/>
            <a:r>
              <a:rPr lang="en-GB" sz="1400" b="1" dirty="0">
                <a:solidFill>
                  <a:schemeClr val="tx1"/>
                </a:solidFill>
                <a:latin typeface="SassoonCRInfant" panose="02010503020300020003" pitchFamily="2" charset="0"/>
              </a:rPr>
              <a:t>LI: Use a comfortable grip with good control when holding pens /pencils.</a:t>
            </a:r>
          </a:p>
          <a:p>
            <a:pPr algn="ctr"/>
            <a:endParaRPr lang="en-GB" sz="1400" dirty="0">
              <a:solidFill>
                <a:schemeClr val="tx1"/>
              </a:solidFill>
              <a:latin typeface="SassoonCRInfant" panose="02010503020300020003" pitchFamily="2" charset="0"/>
            </a:endParaRPr>
          </a:p>
          <a:p>
            <a:pPr algn="ctr"/>
            <a:r>
              <a:rPr lang="en-GB" sz="1400" dirty="0">
                <a:solidFill>
                  <a:schemeClr val="tx1"/>
                </a:solidFill>
                <a:latin typeface="SassoonCRInfant" panose="02010503020300020003" pitchFamily="2" charset="0"/>
              </a:rPr>
              <a:t>The children will be creating drawings showing how they will celebrate Eid or a different celebration with their family. </a:t>
            </a:r>
          </a:p>
        </p:txBody>
      </p:sp>
      <p:sp>
        <p:nvSpPr>
          <p:cNvPr id="8" name="Rectangle 7">
            <a:extLst>
              <a:ext uri="{FF2B5EF4-FFF2-40B4-BE49-F238E27FC236}">
                <a16:creationId xmlns:a16="http://schemas.microsoft.com/office/drawing/2014/main" id="{FA12C79C-3CE4-BFA1-3AB5-0E233FE6677B}"/>
              </a:ext>
            </a:extLst>
          </p:cNvPr>
          <p:cNvSpPr/>
          <p:nvPr/>
        </p:nvSpPr>
        <p:spPr>
          <a:xfrm>
            <a:off x="695828" y="3757099"/>
            <a:ext cx="2912301" cy="1931450"/>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400" b="1" dirty="0">
              <a:solidFill>
                <a:schemeClr val="tx1"/>
              </a:solidFill>
              <a:latin typeface="SassoonCRInfant" panose="02010503020300020003" pitchFamily="2" charset="0"/>
            </a:endParaRPr>
          </a:p>
          <a:p>
            <a:pPr algn="ctr"/>
            <a:endParaRPr lang="en-GB" sz="1400" b="1" dirty="0">
              <a:solidFill>
                <a:schemeClr val="tx1"/>
              </a:solidFill>
              <a:latin typeface="SassoonCRInfant"/>
            </a:endParaRPr>
          </a:p>
          <a:p>
            <a:pPr algn="ctr"/>
            <a:endParaRPr lang="en-GB" sz="1400" b="1" dirty="0">
              <a:solidFill>
                <a:schemeClr val="tx1"/>
              </a:solidFill>
              <a:latin typeface="SassoonCRInfant"/>
            </a:endParaRPr>
          </a:p>
          <a:p>
            <a:pPr algn="ctr"/>
            <a:endParaRPr lang="en-GB" sz="1400" b="1" dirty="0">
              <a:solidFill>
                <a:schemeClr val="tx1"/>
              </a:solidFill>
              <a:latin typeface="SassoonCRInfant"/>
            </a:endParaRPr>
          </a:p>
          <a:p>
            <a:pPr algn="ctr"/>
            <a:r>
              <a:rPr lang="en-GB" sz="1400" b="1" dirty="0">
                <a:solidFill>
                  <a:schemeClr val="tx1"/>
                </a:solidFill>
                <a:latin typeface="SassoonCRInfant"/>
              </a:rPr>
              <a:t>UW</a:t>
            </a:r>
            <a:endParaRPr lang="en-GB" sz="1400" dirty="0">
              <a:solidFill>
                <a:schemeClr val="tx1"/>
              </a:solidFill>
              <a:latin typeface="SassoonCRInfant"/>
            </a:endParaRPr>
          </a:p>
          <a:p>
            <a:pPr algn="ctr"/>
            <a:r>
              <a:rPr lang="en-GB" sz="1400" b="1" dirty="0">
                <a:solidFill>
                  <a:schemeClr val="tx1"/>
                </a:solidFill>
                <a:latin typeface="SassoonCRInfant" panose="02010503020300020003" pitchFamily="2" charset="0"/>
              </a:rPr>
              <a:t>LI: To talk about celebrations.</a:t>
            </a:r>
          </a:p>
          <a:p>
            <a:pPr algn="ctr"/>
            <a:endParaRPr lang="en-GB" sz="1400" dirty="0">
              <a:solidFill>
                <a:schemeClr val="tx1"/>
              </a:solidFill>
              <a:latin typeface="SassoonCRInfant" panose="02010503020300020003" pitchFamily="2" charset="0"/>
            </a:endParaRPr>
          </a:p>
          <a:p>
            <a:pPr algn="ctr"/>
            <a:r>
              <a:rPr lang="en-GB" sz="1400" dirty="0">
                <a:solidFill>
                  <a:schemeClr val="tx1"/>
                </a:solidFill>
                <a:latin typeface="SassoonCRInfant" panose="02010503020300020003" pitchFamily="2" charset="0"/>
              </a:rPr>
              <a:t>The children will be thinking about how Eid celebrations are similar and different to those of other faiths. </a:t>
            </a:r>
          </a:p>
          <a:p>
            <a:pPr algn="ctr"/>
            <a:endParaRPr lang="en-GB" sz="1400" dirty="0">
              <a:solidFill>
                <a:schemeClr val="tx1"/>
              </a:solidFill>
              <a:latin typeface="SassoonCRInfant" panose="02010503020300020003" pitchFamily="2" charset="0"/>
            </a:endParaRPr>
          </a:p>
          <a:p>
            <a:pPr algn="ctr"/>
            <a:endParaRPr lang="en-GB" sz="1400" dirty="0">
              <a:solidFill>
                <a:schemeClr val="tx1"/>
              </a:solidFill>
              <a:latin typeface="SassoonCRInfant" panose="02010503020300020003" pitchFamily="2" charset="0"/>
            </a:endParaRPr>
          </a:p>
          <a:p>
            <a:pPr algn="ctr"/>
            <a:endParaRPr lang="en-GB" sz="1400" dirty="0">
              <a:solidFill>
                <a:schemeClr val="tx1"/>
              </a:solidFill>
              <a:latin typeface="SassoonCRInfant" panose="02010503020300020003" pitchFamily="2" charset="0"/>
            </a:endParaRPr>
          </a:p>
          <a:p>
            <a:pPr algn="ctr"/>
            <a:endParaRPr lang="en-GB" sz="1400" dirty="0">
              <a:solidFill>
                <a:schemeClr val="tx1"/>
              </a:solidFill>
              <a:latin typeface="SassoonCRInfant" panose="02010503020300020003" pitchFamily="2" charset="0"/>
            </a:endParaRPr>
          </a:p>
          <a:p>
            <a:pPr algn="ctr"/>
            <a:endParaRPr lang="en-GB" sz="1400" dirty="0">
              <a:solidFill>
                <a:schemeClr val="tx1"/>
              </a:solidFill>
              <a:latin typeface="SassoonCRInfant" panose="02010503020300020003" pitchFamily="2" charset="0"/>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775146" y="4389151"/>
            <a:ext cx="4584825" cy="224539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dirty="0">
                <a:solidFill>
                  <a:schemeClr val="tx1"/>
                </a:solidFill>
                <a:latin typeface="SassoonCRInfant" panose="02010503020300020003" pitchFamily="2" charset="0"/>
              </a:rPr>
              <a:t>CLL</a:t>
            </a:r>
            <a:endParaRPr lang="en-GB" sz="1400" dirty="0">
              <a:solidFill>
                <a:schemeClr val="tx1"/>
              </a:solidFill>
              <a:latin typeface="SassoonCRInfant" panose="02010503020300020003" pitchFamily="2" charset="0"/>
            </a:endParaRPr>
          </a:p>
          <a:p>
            <a:pPr algn="ctr"/>
            <a:r>
              <a:rPr lang="en-GB" sz="1400" b="1" dirty="0">
                <a:solidFill>
                  <a:schemeClr val="tx1"/>
                </a:solidFill>
                <a:latin typeface="SassoonCRInfant" panose="02010503020300020003" pitchFamily="2" charset="0"/>
              </a:rPr>
              <a:t>LI: Talking about celebrations</a:t>
            </a:r>
          </a:p>
          <a:p>
            <a:pPr algn="ctr"/>
            <a:endParaRPr lang="en-GB" sz="1400" dirty="0">
              <a:solidFill>
                <a:schemeClr val="tx1"/>
              </a:solidFill>
              <a:latin typeface="SassoonCRInfant" panose="02010503020300020003" pitchFamily="2" charset="0"/>
            </a:endParaRPr>
          </a:p>
          <a:p>
            <a:pPr algn="ctr"/>
            <a:r>
              <a:rPr lang="en-GB" sz="1400" dirty="0">
                <a:solidFill>
                  <a:schemeClr val="tx1"/>
                </a:solidFill>
                <a:latin typeface="SassoonCRInfant"/>
              </a:rPr>
              <a:t>This week the children will be talking about how they will </a:t>
            </a:r>
            <a:r>
              <a:rPr lang="en-GB" sz="1400">
                <a:solidFill>
                  <a:schemeClr val="tx1"/>
                </a:solidFill>
                <a:latin typeface="SassoonCRInfant"/>
              </a:rPr>
              <a:t>celebrate</a:t>
            </a:r>
            <a:r>
              <a:rPr lang="en-GB" sz="1400" dirty="0">
                <a:solidFill>
                  <a:schemeClr val="tx1"/>
                </a:solidFill>
                <a:latin typeface="SassoonCRInfant"/>
              </a:rPr>
              <a:t> Eid with their families and how Eid is similar and </a:t>
            </a:r>
            <a:r>
              <a:rPr lang="en-GB" sz="1400">
                <a:solidFill>
                  <a:schemeClr val="tx1"/>
                </a:solidFill>
                <a:latin typeface="SassoonCRInfant"/>
              </a:rPr>
              <a:t>different to other faiths/ celebrations. </a:t>
            </a:r>
          </a:p>
          <a:p>
            <a:pPr algn="ctr"/>
            <a:endParaRPr lang="en-GB" sz="1400" dirty="0">
              <a:solidFill>
                <a:schemeClr val="tx1"/>
              </a:solidFill>
              <a:latin typeface="SassoonCRInfant" panose="02010503020300020003" pitchFamily="2" charset="0"/>
            </a:endParaRPr>
          </a:p>
          <a:p>
            <a:pPr algn="ctr"/>
            <a:r>
              <a:rPr lang="en-GB" sz="1400">
                <a:solidFill>
                  <a:schemeClr val="tx1"/>
                </a:solidFill>
                <a:latin typeface="SassoonCRInfant" panose="02010503020300020003" pitchFamily="2" charset="0"/>
              </a:rPr>
              <a:t>Phonics Phase 1 Aspect 5: Alliteration</a:t>
            </a:r>
            <a:endParaRPr lang="en-GB"/>
          </a:p>
          <a:p>
            <a:pPr algn="ctr"/>
            <a:endParaRPr lang="en-GB" sz="1400" dirty="0">
              <a:solidFill>
                <a:schemeClr val="tx1"/>
              </a:solidFill>
              <a:latin typeface="SassoonCRInfant" panose="02010503020300020003" pitchFamily="2" charset="0"/>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611642" y="3753118"/>
            <a:ext cx="2912301" cy="267159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dirty="0">
                <a:solidFill>
                  <a:schemeClr val="tx1"/>
                </a:solidFill>
                <a:latin typeface="SassoonCRInfant" panose="02010503020300020003" pitchFamily="2" charset="0"/>
              </a:rPr>
              <a:t>EAD</a:t>
            </a:r>
            <a:endParaRPr lang="en-GB" sz="1400" dirty="0">
              <a:solidFill>
                <a:schemeClr val="tx1"/>
              </a:solidFill>
              <a:latin typeface="SassoonCRInfant" panose="02010503020300020003" pitchFamily="2" charset="0"/>
            </a:endParaRPr>
          </a:p>
          <a:p>
            <a:pPr algn="ctr"/>
            <a:r>
              <a:rPr lang="en-GB" sz="1400" b="1" dirty="0">
                <a:solidFill>
                  <a:schemeClr val="tx1"/>
                </a:solidFill>
                <a:latin typeface="SassoonCRInfant" panose="02010503020300020003" pitchFamily="2" charset="0"/>
              </a:rPr>
              <a:t>LI: Singing a song about Eid.</a:t>
            </a:r>
          </a:p>
          <a:p>
            <a:pPr algn="ctr"/>
            <a:endParaRPr lang="en-GB" sz="1400" dirty="0">
              <a:solidFill>
                <a:schemeClr val="tx1"/>
              </a:solidFill>
              <a:latin typeface="SassoonCRInfant" panose="02010503020300020003" pitchFamily="2" charset="0"/>
            </a:endParaRPr>
          </a:p>
          <a:p>
            <a:pPr algn="ctr"/>
            <a:r>
              <a:rPr lang="en-GB" sz="1400" dirty="0">
                <a:solidFill>
                  <a:schemeClr val="tx1"/>
                </a:solidFill>
                <a:latin typeface="SassoonCRInfant" panose="02010503020300020003" pitchFamily="2" charset="0"/>
              </a:rPr>
              <a:t>The children will be learning a song about Eid al </a:t>
            </a:r>
            <a:r>
              <a:rPr lang="en-GB" sz="1400" dirty="0" err="1">
                <a:solidFill>
                  <a:schemeClr val="tx1"/>
                </a:solidFill>
                <a:latin typeface="SassoonCRInfant" panose="02010503020300020003" pitchFamily="2" charset="0"/>
              </a:rPr>
              <a:t>Adha</a:t>
            </a:r>
            <a:r>
              <a:rPr lang="en-GB" sz="1400" dirty="0">
                <a:solidFill>
                  <a:schemeClr val="tx1"/>
                </a:solidFill>
                <a:latin typeface="SassoonCRInfant" panose="02010503020300020003" pitchFamily="2" charset="0"/>
              </a:rPr>
              <a:t> and will practise through the week. </a:t>
            </a:r>
          </a:p>
          <a:p>
            <a:pPr algn="ctr"/>
            <a:r>
              <a:rPr lang="en-GB" sz="1400" dirty="0">
                <a:solidFill>
                  <a:schemeClr val="tx1"/>
                </a:solidFill>
                <a:latin typeface="SassoonCRInfant" panose="02010503020300020003" pitchFamily="2" charset="0"/>
              </a:rPr>
              <a:t>The children will also be making Eid decorations using different materials to take home.</a:t>
            </a:r>
          </a:p>
          <a:p>
            <a:pPr algn="ctr"/>
            <a:r>
              <a:rPr lang="en-GB" sz="1400" dirty="0">
                <a:solidFill>
                  <a:schemeClr val="tx1"/>
                </a:solidFill>
                <a:latin typeface="SassoonCRInfant" panose="02010503020300020003" pitchFamily="2" charset="0"/>
              </a:rPr>
              <a:t>In music they will be listening to the song Big bear funk</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F4829F-455E-48A8-B19D-D91ABBD847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28897C-D0AE-452E-9A7E-905B30B6F08E}">
  <ds:schemaRefs>
    <ds:schemaRef ds:uri="http://purl.org/dc/dcmitype/"/>
    <ds:schemaRef ds:uri="http://schemas.microsoft.com/office/2006/documentManagement/types"/>
    <ds:schemaRef ds:uri="41a67b5c-d933-4e6f-84e9-0d2b66c85eaf"/>
    <ds:schemaRef ds:uri="http://schemas.microsoft.com/office/infopath/2007/PartnerControls"/>
    <ds:schemaRef ds:uri="http://schemas.microsoft.com/office/2006/metadata/properties"/>
    <ds:schemaRef ds:uri="http://purl.org/dc/elements/1.1/"/>
    <ds:schemaRef ds:uri="87913e14-6a26-4bc1-858d-a3695f93add2"/>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28A9348A-40D2-4815-A7F1-85ED86C61F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277</Words>
  <Application>Microsoft Office PowerPoint</Application>
  <PresentationFormat>Widescreen</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dc:creator>
  <cp:lastModifiedBy>Catherine Jones</cp:lastModifiedBy>
  <cp:revision>56</cp:revision>
  <cp:lastPrinted>2026-05-12T15:41:21Z</cp:lastPrinted>
  <dcterms:created xsi:type="dcterms:W3CDTF">2024-09-02T13:25:49Z</dcterms:created>
  <dcterms:modified xsi:type="dcterms:W3CDTF">2026-05-12T15:41:42Z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