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FBD1CF-0197-68F8-96AC-8A5CBB942E41}" v="9" dt="2026-05-19T11:51:26.039"/>
    <p1510:client id="{F8476F10-7757-F01E-40D4-21A5711E401F}" v="90" dt="2026-05-19T15:02:40.9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5/19/2026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5/19/2026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5/19/2026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348370" y="2231572"/>
            <a:ext cx="3537009" cy="2098566"/>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400" b="1" dirty="0">
                <a:solidFill>
                  <a:schemeClr val="tx1"/>
                </a:solidFill>
                <a:latin typeface="SassoonCRInfant" panose="02010503020300020003" pitchFamily="2" charset="0"/>
              </a:rPr>
              <a:t> Nursery Weekly Plan</a:t>
            </a:r>
            <a:endParaRPr lang="en-GB" sz="1400" dirty="0">
              <a:solidFill>
                <a:schemeClr val="tx1"/>
              </a:solidFill>
              <a:latin typeface="SassoonCRInfant" panose="02010503020300020003" pitchFamily="2" charset="0"/>
            </a:endParaRPr>
          </a:p>
          <a:p>
            <a:pPr algn="ctr"/>
            <a:r>
              <a:rPr lang="en-GB" sz="1400">
                <a:solidFill>
                  <a:schemeClr val="tx1"/>
                </a:solidFill>
                <a:latin typeface="SassoonCRInfant"/>
              </a:rPr>
              <a:t>WB: 01/06/26</a:t>
            </a:r>
            <a:endParaRPr lang="en-GB" sz="1400">
              <a:solidFill>
                <a:schemeClr val="tx1"/>
              </a:solidFill>
              <a:latin typeface="SassoonCRInfant" panose="02010503020300020003" pitchFamily="2" charset="0"/>
            </a:endParaRPr>
          </a:p>
          <a:p>
            <a:pPr algn="ctr"/>
            <a:r>
              <a:rPr lang="en-GB" sz="1400" i="1" u="sng" dirty="0">
                <a:solidFill>
                  <a:schemeClr val="tx1"/>
                </a:solidFill>
                <a:latin typeface="SassoonCRInfant" panose="02010503020300020003" pitchFamily="2" charset="0"/>
              </a:rPr>
              <a:t>Topic: Around the World</a:t>
            </a:r>
          </a:p>
          <a:p>
            <a:pPr algn="ctr"/>
            <a:endParaRPr lang="en-GB" sz="1400" dirty="0">
              <a:solidFill>
                <a:schemeClr val="tx1"/>
              </a:solidFill>
              <a:latin typeface="SassoonCRInfant" panose="02010503020300020003" pitchFamily="2" charset="0"/>
            </a:endParaRPr>
          </a:p>
          <a:p>
            <a:pPr algn="ctr"/>
            <a:r>
              <a:rPr lang="en-GB" sz="1400" dirty="0">
                <a:solidFill>
                  <a:schemeClr val="tx1"/>
                </a:solidFill>
                <a:latin typeface="SassoonCRInfant"/>
              </a:rPr>
              <a:t>Books: We’re going on a bear hunt.</a:t>
            </a:r>
          </a:p>
        </p:txBody>
      </p:sp>
      <p:sp>
        <p:nvSpPr>
          <p:cNvPr id="5" name="Rectangle 4">
            <a:extLst>
              <a:ext uri="{FF2B5EF4-FFF2-40B4-BE49-F238E27FC236}">
                <a16:creationId xmlns:a16="http://schemas.microsoft.com/office/drawing/2014/main" id="{C362098E-5C75-5E5C-43A0-256B6EB57632}"/>
              </a:ext>
            </a:extLst>
          </p:cNvPr>
          <p:cNvSpPr/>
          <p:nvPr/>
        </p:nvSpPr>
        <p:spPr>
          <a:xfrm>
            <a:off x="709807" y="720246"/>
            <a:ext cx="2912301" cy="253458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PSED</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I can tell you some of the things I can do and foods I can eat to be healthy.</a:t>
            </a: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This week the children will be talking about healthy eating and why our bodies need certain foods.</a:t>
            </a:r>
          </a:p>
          <a:p>
            <a:pPr algn="ctr"/>
            <a:r>
              <a:rPr lang="en-GB" sz="1300" b="1" dirty="0">
                <a:solidFill>
                  <a:schemeClr val="tx1"/>
                </a:solidFill>
                <a:latin typeface="SassoonCRInfant" panose="02010503020300020003" pitchFamily="2" charset="0"/>
              </a:rPr>
              <a:t>Questions</a:t>
            </a:r>
            <a:r>
              <a:rPr lang="en-GB" sz="1300" dirty="0">
                <a:solidFill>
                  <a:schemeClr val="tx1"/>
                </a:solidFill>
                <a:latin typeface="SassoonCRInfant" panose="02010503020300020003" pitchFamily="2" charset="0"/>
              </a:rPr>
              <a:t>: What will happen if we eat less healthy food all the time? How would it make us feel? What would happen to our bodies? What do we need to do to keep healthy and happy?</a:t>
            </a:r>
          </a:p>
        </p:txBody>
      </p:sp>
      <p:sp>
        <p:nvSpPr>
          <p:cNvPr id="6" name="Rectangle 5">
            <a:extLst>
              <a:ext uri="{FF2B5EF4-FFF2-40B4-BE49-F238E27FC236}">
                <a16:creationId xmlns:a16="http://schemas.microsoft.com/office/drawing/2014/main" id="{B3CB8B8E-496B-FBCD-87C3-5413A7E2A857}"/>
              </a:ext>
            </a:extLst>
          </p:cNvPr>
          <p:cNvSpPr/>
          <p:nvPr/>
        </p:nvSpPr>
        <p:spPr>
          <a:xfrm>
            <a:off x="3773287" y="881743"/>
            <a:ext cx="4681690" cy="1175657"/>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Maths</a:t>
            </a:r>
          </a:p>
          <a:p>
            <a:pPr algn="ctr"/>
            <a:r>
              <a:rPr lang="en-GB" sz="1300" dirty="0">
                <a:solidFill>
                  <a:schemeClr val="tx1"/>
                </a:solidFill>
                <a:latin typeface="SassoonCRInfant"/>
              </a:rPr>
              <a:t>This week the children will build on the skills taught in the previous counting block where they began to develop their knowledge of numbers to 5</a:t>
            </a:r>
            <a:r>
              <a:rPr lang="en-GB" sz="1200" dirty="0">
                <a:solidFill>
                  <a:schemeClr val="tx1"/>
                </a:solidFill>
                <a:latin typeface="SassoonCRInfant"/>
              </a:rPr>
              <a:t>.</a:t>
            </a:r>
          </a:p>
        </p:txBody>
      </p:sp>
      <p:sp>
        <p:nvSpPr>
          <p:cNvPr id="7" name="Rectangle 6">
            <a:extLst>
              <a:ext uri="{FF2B5EF4-FFF2-40B4-BE49-F238E27FC236}">
                <a16:creationId xmlns:a16="http://schemas.microsoft.com/office/drawing/2014/main" id="{5D010BFC-6DF1-85E6-3D5B-26F61F7FD512}"/>
              </a:ext>
            </a:extLst>
          </p:cNvPr>
          <p:cNvSpPr/>
          <p:nvPr/>
        </p:nvSpPr>
        <p:spPr>
          <a:xfrm>
            <a:off x="8611642" y="881743"/>
            <a:ext cx="2912301" cy="210094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PD</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Use a comfortable grip with good control when holding pens and pencils.</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panose="02010503020300020003" pitchFamily="2" charset="0"/>
              </a:rPr>
              <a:t>This week the children will be practicing using a pencil with good control to write their names.</a:t>
            </a:r>
            <a:endParaRPr lang="en-US" sz="1300" dirty="0">
              <a:solidFill>
                <a:schemeClr val="tx1"/>
              </a:solidFill>
              <a:latin typeface="SassoonCRInfant" panose="02010503020300020003" pitchFamily="2" charset="0"/>
            </a:endParaRPr>
          </a:p>
        </p:txBody>
      </p:sp>
      <p:sp>
        <p:nvSpPr>
          <p:cNvPr id="8" name="Rectangle 7">
            <a:extLst>
              <a:ext uri="{FF2B5EF4-FFF2-40B4-BE49-F238E27FC236}">
                <a16:creationId xmlns:a16="http://schemas.microsoft.com/office/drawing/2014/main" id="{FA12C79C-3CE4-BFA1-3AB5-0E233FE6677B}"/>
              </a:ext>
            </a:extLst>
          </p:cNvPr>
          <p:cNvSpPr/>
          <p:nvPr/>
        </p:nvSpPr>
        <p:spPr>
          <a:xfrm>
            <a:off x="605422" y="3439886"/>
            <a:ext cx="2912301" cy="2975897"/>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300" b="1" dirty="0">
              <a:solidFill>
                <a:schemeClr val="tx1"/>
              </a:solidFill>
              <a:latin typeface="SassoonCRInfant" panose="02010503020300020003" pitchFamily="2" charset="0"/>
            </a:endParaRPr>
          </a:p>
          <a:p>
            <a:pPr algn="ctr"/>
            <a:endParaRPr lang="en-GB" sz="1300" b="1"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UW</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panose="02010503020300020003" pitchFamily="2" charset="0"/>
              </a:rPr>
              <a:t>LI: Talk about members of their immediate family and community.</a:t>
            </a:r>
            <a:endParaRPr lang="en-GB" sz="1300" dirty="0">
              <a:solidFill>
                <a:schemeClr val="tx1"/>
              </a:solidFill>
              <a:latin typeface="SassoonCRInfant" panose="02010503020300020003" pitchFamily="2" charset="0"/>
            </a:endParaRPr>
          </a:p>
          <a:p>
            <a:pPr algn="ctr"/>
            <a:r>
              <a:rPr lang="en-GB" sz="1400">
                <a:solidFill>
                  <a:schemeClr val="tx1"/>
                </a:solidFill>
                <a:latin typeface="SassoonCRInfant" panose="02010503020300020003" pitchFamily="2" charset="0"/>
              </a:rPr>
              <a:t>The children will be thinking about how Eid celebrations are similar and different to those of other faiths. </a:t>
            </a:r>
            <a:endParaRPr lang="en-GB"/>
          </a:p>
          <a:p>
            <a:pPr algn="ctr"/>
            <a:endParaRPr lang="en-GB" sz="1300" dirty="0">
              <a:solidFill>
                <a:schemeClr val="tx1"/>
              </a:solidFill>
              <a:latin typeface="SassoonCRInfant" panose="02010503020300020003" pitchFamily="2" charset="0"/>
            </a:endParaRPr>
          </a:p>
          <a:p>
            <a:r>
              <a:rPr lang="en-GB" sz="1300" b="1" dirty="0">
                <a:solidFill>
                  <a:schemeClr val="tx1"/>
                </a:solidFill>
                <a:latin typeface="SassoonCRInfant" panose="02010503020300020003" pitchFamily="2" charset="0"/>
              </a:rPr>
              <a:t>Topic: </a:t>
            </a:r>
            <a:r>
              <a:rPr lang="en-GB" sz="1300" dirty="0">
                <a:solidFill>
                  <a:schemeClr val="tx1"/>
                </a:solidFill>
                <a:latin typeface="SassoonCRInfant" panose="02010503020300020003" pitchFamily="2" charset="0"/>
              </a:rPr>
              <a:t>Why do we wear different clothes during the year?</a:t>
            </a:r>
          </a:p>
          <a:p>
            <a:r>
              <a:rPr lang="en-GB" sz="1300" dirty="0">
                <a:solidFill>
                  <a:schemeClr val="tx1"/>
                </a:solidFill>
                <a:latin typeface="SassoonCRInfant"/>
              </a:rPr>
              <a:t>Compare and contrast the different seasons and discuss appropriate clothing for each – sun safe.</a:t>
            </a:r>
          </a:p>
          <a:p>
            <a:pPr algn="ctr"/>
            <a:endParaRPr lang="en-GB" sz="1000" dirty="0">
              <a:solidFill>
                <a:schemeClr val="tx1"/>
              </a:solidFill>
              <a:latin typeface="SassoonCRInfant" panose="02010503020300020003" pitchFamily="2" charset="0"/>
            </a:endParaRPr>
          </a:p>
          <a:p>
            <a:pPr algn="ctr"/>
            <a:endParaRPr lang="en-GB" sz="1000" dirty="0">
              <a:solidFill>
                <a:schemeClr val="tx1"/>
              </a:solidFill>
              <a:latin typeface="SassoonCRInfant" panose="02010503020300020003" pitchFamily="2" charset="0"/>
            </a:endParaRPr>
          </a:p>
          <a:p>
            <a:pPr algn="ctr"/>
            <a:endParaRPr lang="en-GB" sz="1000" dirty="0">
              <a:solidFill>
                <a:schemeClr val="tx1"/>
              </a:solidFill>
              <a:latin typeface="SassoonCRInfant" panose="02010503020300020003" pitchFamily="2" charset="0"/>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775146" y="4637314"/>
            <a:ext cx="4584825" cy="188322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CLL</a:t>
            </a:r>
            <a:endParaRPr lang="en-GB" sz="1300" dirty="0">
              <a:solidFill>
                <a:schemeClr val="tx1"/>
              </a:solidFill>
              <a:latin typeface="SassoonCRInfant" panose="02010503020300020003" pitchFamily="2" charset="0"/>
            </a:endParaRPr>
          </a:p>
          <a:p>
            <a:pPr algn="ctr"/>
            <a:r>
              <a:rPr lang="en-GB" sz="1300" b="1" dirty="0">
                <a:solidFill>
                  <a:schemeClr val="tx1"/>
                </a:solidFill>
                <a:latin typeface="SassoonCRInfant"/>
              </a:rPr>
              <a:t>LI: Write some or all of their name.</a:t>
            </a:r>
          </a:p>
          <a:p>
            <a:pPr algn="ctr"/>
            <a:endParaRPr lang="en-GB" sz="1300" dirty="0">
              <a:solidFill>
                <a:schemeClr val="tx1"/>
              </a:solidFill>
              <a:latin typeface="SassoonCRInfant" panose="02010503020300020003" pitchFamily="2" charset="0"/>
            </a:endParaRPr>
          </a:p>
          <a:p>
            <a:pPr algn="ctr"/>
            <a:r>
              <a:rPr lang="en-GB" sz="1300" dirty="0">
                <a:solidFill>
                  <a:schemeClr val="tx1"/>
                </a:solidFill>
                <a:latin typeface="SassoonCRInfant"/>
              </a:rPr>
              <a:t>This week the children will be practicing writing their names using correct letter formation. </a:t>
            </a:r>
          </a:p>
          <a:p>
            <a:pPr algn="ctr"/>
            <a:r>
              <a:rPr lang="en-GB" sz="1300">
                <a:solidFill>
                  <a:schemeClr val="tx1"/>
                </a:solidFill>
                <a:latin typeface="SassoonCRInfant"/>
              </a:rPr>
              <a:t> Phonics Phase 1 Aspect 7: </a:t>
            </a:r>
            <a:r>
              <a:rPr lang="en-GB" sz="1300" dirty="0">
                <a:solidFill>
                  <a:schemeClr val="tx1"/>
                </a:solidFill>
                <a:latin typeface="SassoonCRInfant"/>
              </a:rPr>
              <a:t>Oral blending and segmenting</a:t>
            </a:r>
            <a:endParaRPr lang="en-GB">
              <a:solidFill>
                <a:schemeClr val="tx1"/>
              </a:solidFill>
            </a:endParaRPr>
          </a:p>
          <a:p>
            <a:pPr algn="ctr"/>
            <a:endParaRPr lang="en-GB" sz="1300" dirty="0">
              <a:solidFill>
                <a:schemeClr val="tx1"/>
              </a:solidFill>
              <a:latin typeface="SassoonCRInfant" panose="02010503020300020003" pitchFamily="2" charset="0"/>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611642" y="3753118"/>
            <a:ext cx="2912301" cy="267159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300" b="1" dirty="0">
                <a:solidFill>
                  <a:schemeClr val="tx1"/>
                </a:solidFill>
                <a:latin typeface="SassoonCRInfant" panose="02010503020300020003" pitchFamily="2" charset="0"/>
              </a:rPr>
              <a:t>EAD</a:t>
            </a:r>
            <a:endParaRPr lang="en-GB" sz="1300" dirty="0">
              <a:solidFill>
                <a:schemeClr val="tx1"/>
              </a:solidFill>
              <a:latin typeface="SassoonCRInfant" panose="02010503020300020003" pitchFamily="2" charset="0"/>
            </a:endParaRPr>
          </a:p>
          <a:p>
            <a:pPr algn="ctr"/>
            <a:r>
              <a:rPr lang="en-GB" sz="1400" b="1">
                <a:solidFill>
                  <a:schemeClr val="tx1"/>
                </a:solidFill>
                <a:latin typeface="SassoonCRInfant" panose="02010503020300020003" pitchFamily="2" charset="0"/>
              </a:rPr>
              <a:t>LI: Singing a song about Eid.</a:t>
            </a:r>
            <a:endParaRPr lang="en-US" sz="1400">
              <a:solidFill>
                <a:schemeClr val="tx1"/>
              </a:solidFill>
              <a:latin typeface="SassoonCRInfant" panose="02010503020300020003" pitchFamily="2" charset="0"/>
            </a:endParaRPr>
          </a:p>
          <a:p>
            <a:pPr algn="ctr"/>
            <a:endParaRPr lang="en-GB" sz="1400" dirty="0">
              <a:solidFill>
                <a:schemeClr val="tx1"/>
              </a:solidFill>
              <a:latin typeface="SassoonCRInfant" panose="02010503020300020003" pitchFamily="2" charset="0"/>
            </a:endParaRPr>
          </a:p>
          <a:p>
            <a:pPr algn="ctr"/>
            <a:r>
              <a:rPr lang="en-GB" sz="1400">
                <a:solidFill>
                  <a:schemeClr val="tx1"/>
                </a:solidFill>
                <a:latin typeface="SassoonCRInfant"/>
              </a:rPr>
              <a:t>Children</a:t>
            </a:r>
            <a:r>
              <a:rPr lang="en-GB" sz="1400" dirty="0">
                <a:solidFill>
                  <a:schemeClr val="tx1"/>
                </a:solidFill>
                <a:latin typeface="SassoonCRInfant"/>
              </a:rPr>
              <a:t> will continue to practise their Eid al Adha songs throughout the week.</a:t>
            </a:r>
            <a:endParaRPr lang="en-GB" dirty="0">
              <a:solidFill>
                <a:schemeClr val="tx1"/>
              </a:solidFill>
              <a:latin typeface="SassoonCRInfant"/>
            </a:endParaRPr>
          </a:p>
          <a:p>
            <a:pPr algn="ctr"/>
            <a:endParaRPr lang="en-GB" sz="1400" dirty="0">
              <a:solidFill>
                <a:schemeClr val="tx1"/>
              </a:solidFill>
              <a:latin typeface="SassoonCRInfant"/>
            </a:endParaRPr>
          </a:p>
          <a:p>
            <a:pPr algn="ctr"/>
            <a:r>
              <a:rPr lang="en-GB" sz="1300" dirty="0">
                <a:solidFill>
                  <a:schemeClr val="tx1"/>
                </a:solidFill>
                <a:latin typeface="SassoonCRInfant"/>
              </a:rPr>
              <a:t>During music the children will be listening to and learning baa </a:t>
            </a:r>
            <a:r>
              <a:rPr lang="en-GB" sz="1300" dirty="0" err="1">
                <a:solidFill>
                  <a:schemeClr val="tx1"/>
                </a:solidFill>
                <a:latin typeface="SassoonCRInfant"/>
              </a:rPr>
              <a:t>baa</a:t>
            </a:r>
            <a:r>
              <a:rPr lang="en-GB" sz="1300" dirty="0">
                <a:solidFill>
                  <a:schemeClr val="tx1"/>
                </a:solidFill>
                <a:latin typeface="SassoonCRInfant"/>
              </a:rPr>
              <a:t> black sheep.</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28897C-D0AE-452E-9A7E-905B30B6F08E}">
  <ds:schemaRefs>
    <ds:schemaRef ds:uri="http://schemas.microsoft.com/office/infopath/2007/PartnerControls"/>
    <ds:schemaRef ds:uri="http://www.w3.org/XML/1998/namespac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purl.org/dc/terms/"/>
    <ds:schemaRef ds:uri="87913e14-6a26-4bc1-858d-a3695f93add2"/>
    <ds:schemaRef ds:uri="41a67b5c-d933-4e6f-84e9-0d2b66c85eaf"/>
    <ds:schemaRef ds:uri="http://purl.org/dc/dcmitype/"/>
  </ds:schemaRefs>
</ds:datastoreItem>
</file>

<file path=customXml/itemProps2.xml><?xml version="1.0" encoding="utf-8"?>
<ds:datastoreItem xmlns:ds="http://schemas.openxmlformats.org/officeDocument/2006/customXml" ds:itemID="{28A9348A-40D2-4815-A7F1-85ED86C61FA8}">
  <ds:schemaRefs>
    <ds:schemaRef ds:uri="http://schemas.microsoft.com/sharepoint/v3/contenttype/forms"/>
  </ds:schemaRefs>
</ds:datastoreItem>
</file>

<file path=customXml/itemProps3.xml><?xml version="1.0" encoding="utf-8"?>
<ds:datastoreItem xmlns:ds="http://schemas.openxmlformats.org/officeDocument/2006/customXml" ds:itemID="{148DA7C1-C0A5-4F9E-9AF2-B0520024E1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300</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Ripa</dc:creator>
  <cp:lastModifiedBy>Catherine Jones</cp:lastModifiedBy>
  <cp:revision>77</cp:revision>
  <cp:lastPrinted>2026-05-19T15:57:48Z</cp:lastPrinted>
  <dcterms:created xsi:type="dcterms:W3CDTF">2024-09-02T13:25:49Z</dcterms:created>
  <dcterms:modified xsi:type="dcterms:W3CDTF">2026-05-19T15:58:20Z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