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165801-63E8-BF60-2C2A-5A6F8F015565}" v="3" dt="2026-09-07T08:21:58.2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hada Khatun" userId="S::jkhatun17.211@bgfi.org.uk::a0bd9fcb-91a1-421e-a8d2-1a0747eb70c9" providerId="AD" clId="Web-{E3165801-63E8-BF60-2C2A-5A6F8F015565}"/>
    <pc:docChg chg="modSld">
      <pc:chgData name="Jahada Khatun" userId="S::jkhatun17.211@bgfi.org.uk::a0bd9fcb-91a1-421e-a8d2-1a0747eb70c9" providerId="AD" clId="Web-{E3165801-63E8-BF60-2C2A-5A6F8F015565}" dt="2026-09-07T08:21:58.228" v="2" actId="20577"/>
      <pc:docMkLst>
        <pc:docMk/>
      </pc:docMkLst>
      <pc:sldChg chg="modSp">
        <pc:chgData name="Jahada Khatun" userId="S::jkhatun17.211@bgfi.org.uk::a0bd9fcb-91a1-421e-a8d2-1a0747eb70c9" providerId="AD" clId="Web-{E3165801-63E8-BF60-2C2A-5A6F8F015565}" dt="2026-09-07T08:21:58.228" v="2" actId="20577"/>
        <pc:sldMkLst>
          <pc:docMk/>
          <pc:sldMk cId="109857222" sldId="256"/>
        </pc:sldMkLst>
        <pc:spChg chg="mod">
          <ac:chgData name="Jahada Khatun" userId="S::jkhatun17.211@bgfi.org.uk::a0bd9fcb-91a1-421e-a8d2-1a0747eb70c9" providerId="AD" clId="Web-{E3165801-63E8-BF60-2C2A-5A6F8F015565}" dt="2026-09-07T08:21:58.228" v="2" actId="20577"/>
          <ac:spMkLst>
            <pc:docMk/>
            <pc:sldMk cId="109857222" sldId="256"/>
            <ac:spMk id="4" creationId="{7FACCCF2-7E62-004D-97FD-837746663B5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malisa.com/?t=hes&amp;p=1340" TargetMode="External"/><Relationship Id="rId3" Type="http://schemas.openxmlformats.org/officeDocument/2006/relationships/hyperlink" Target="https://www.mamalisa.com/?t=es&amp;p=90&amp;c=23" TargetMode="External"/><Relationship Id="rId7" Type="http://schemas.openxmlformats.org/officeDocument/2006/relationships/hyperlink" Target="https://www.mamalisa.com/?t=es&amp;p=1179&amp;c=23" TargetMode="External"/><Relationship Id="rId2" Type="http://schemas.openxmlformats.org/officeDocument/2006/relationships/hyperlink" Target="https://www.mamalisa.com/?t=hes&amp;p=783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mamalisa.com/?t=es&amp;p=793&amp;c=116" TargetMode="External"/><Relationship Id="rId11" Type="http://schemas.openxmlformats.org/officeDocument/2006/relationships/hyperlink" Target="http://en.wikipedia.org/wiki/I%27m_a_Little_Teapot" TargetMode="External"/><Relationship Id="rId5" Type="http://schemas.openxmlformats.org/officeDocument/2006/relationships/hyperlink" Target="https://www.mamalisa.com/?t=hes&amp;p=1331" TargetMode="External"/><Relationship Id="rId10" Type="http://schemas.openxmlformats.org/officeDocument/2006/relationships/hyperlink" Target="https://www.mamalisa.com/?t=es&amp;p=1456&amp;c=116" TargetMode="External"/><Relationship Id="rId4" Type="http://schemas.openxmlformats.org/officeDocument/2006/relationships/hyperlink" Target="https://www.mamalisa.com/?t=es&amp;p=1771&amp;c=116" TargetMode="External"/><Relationship Id="rId9" Type="http://schemas.openxmlformats.org/officeDocument/2006/relationships/hyperlink" Target="https://www.mamalisa.com/?t=es&amp;p=129&amp;c=2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7FACCCF2-7E62-004D-97FD-837746663B53}"/>
              </a:ext>
            </a:extLst>
          </p:cNvPr>
          <p:cNvSpPr/>
          <p:nvPr/>
        </p:nvSpPr>
        <p:spPr>
          <a:xfrm>
            <a:off x="4450808" y="2749888"/>
            <a:ext cx="3537009" cy="144509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 dirty="0">
                <a:solidFill>
                  <a:srgbClr val="000000"/>
                </a:solidFill>
                <a:latin typeface="SassoonCRInfant"/>
                <a:ea typeface="SassoonCRInfant"/>
                <a:cs typeface="SassoonCRInfant"/>
              </a:rPr>
              <a:t>Nursery Weekly Plan</a:t>
            </a:r>
          </a:p>
          <a:p>
            <a:pPr algn="ctr"/>
            <a:r>
              <a:rPr lang="en-US" sz="1600">
                <a:solidFill>
                  <a:srgbClr val="000000"/>
                </a:solidFill>
                <a:latin typeface="SassoonCRInfant"/>
                <a:ea typeface="SassoonCRInfant"/>
                <a:cs typeface="SassoonCRInfant"/>
              </a:rPr>
              <a:t>WB: 14/09/26</a:t>
            </a:r>
          </a:p>
          <a:p>
            <a:pPr algn="ctr"/>
            <a:r>
              <a:rPr lang="en-US" sz="1600" i="1" u="sng" dirty="0">
                <a:solidFill>
                  <a:srgbClr val="000000"/>
                </a:solidFill>
                <a:latin typeface="SassoonCRInfant"/>
                <a:ea typeface="SassoonCRInfant"/>
                <a:cs typeface="SassoonCRInfant"/>
              </a:rPr>
              <a:t>Topic: Ourselves</a:t>
            </a:r>
          </a:p>
          <a:p>
            <a:pPr algn="ctr"/>
            <a:r>
              <a:rPr lang="en-US" sz="1600" dirty="0">
                <a:solidFill>
                  <a:srgbClr val="000000"/>
                </a:solidFill>
                <a:latin typeface="SassoonCRInfant"/>
                <a:ea typeface="SassoonCRInfant"/>
                <a:cs typeface="SassoonCRInfant"/>
              </a:rPr>
              <a:t>Books: Nursery Rhymes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62098E-5C75-5E5C-43A0-256B6EB57632}"/>
              </a:ext>
            </a:extLst>
          </p:cNvPr>
          <p:cNvSpPr/>
          <p:nvPr/>
        </p:nvSpPr>
        <p:spPr>
          <a:xfrm>
            <a:off x="709807" y="720246"/>
            <a:ext cx="2918073" cy="283069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PSED</a:t>
            </a:r>
          </a:p>
          <a:p>
            <a:r>
              <a:rPr lang="en-US" sz="16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This week the children will be talking about what they like about themselves and what makes them unique.</a:t>
            </a:r>
          </a:p>
          <a:p>
            <a:r>
              <a:rPr lang="en-US" sz="16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 children will talk about their families and who lives with them at home.</a:t>
            </a:r>
          </a:p>
          <a:p>
            <a:r>
              <a:rPr lang="en-US" sz="16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Children will also talk about what makes a good friend </a:t>
            </a:r>
            <a:r>
              <a:rPr lang="en-US" sz="1600" dirty="0">
                <a:solidFill>
                  <a:schemeClr val="tx1"/>
                </a:solidFill>
                <a:latin typeface="Wingdings"/>
                <a:ea typeface="Wingdings"/>
                <a:cs typeface="Wingdings"/>
              </a:rPr>
              <a:t>J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CB8B8E-496B-FBCD-87C3-5413A7E2A857}"/>
              </a:ext>
            </a:extLst>
          </p:cNvPr>
          <p:cNvSpPr/>
          <p:nvPr/>
        </p:nvSpPr>
        <p:spPr>
          <a:xfrm>
            <a:off x="3784931" y="720245"/>
            <a:ext cx="4690299" cy="183200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SassoonCRInfant"/>
              </a:rPr>
              <a:t>UW</a:t>
            </a:r>
          </a:p>
          <a:p>
            <a:r>
              <a:rPr lang="en-US" sz="1400" dirty="0">
                <a:solidFill>
                  <a:schemeClr val="tx1"/>
                </a:solidFill>
                <a:latin typeface="SassoonCRInfant"/>
              </a:rPr>
              <a:t>This week the children will continue to look at and talk about who is in their family.</a:t>
            </a:r>
          </a:p>
          <a:p>
            <a:r>
              <a:rPr lang="en-US" sz="1400" dirty="0">
                <a:solidFill>
                  <a:schemeClr val="tx1"/>
                </a:solidFill>
                <a:latin typeface="SassoonCRInfant"/>
              </a:rPr>
              <a:t>They will talk about them and draw them.</a:t>
            </a:r>
          </a:p>
          <a:p>
            <a:r>
              <a:rPr lang="en-US" sz="1400" dirty="0">
                <a:solidFill>
                  <a:schemeClr val="tx1"/>
                </a:solidFill>
                <a:latin typeface="SassoonCRInfant"/>
              </a:rPr>
              <a:t>They will begin to talk about their homes – what type of home they live in and what it looks like. </a:t>
            </a:r>
          </a:p>
          <a:p>
            <a:r>
              <a:rPr lang="en-US" sz="1400" dirty="0">
                <a:solidFill>
                  <a:schemeClr val="tx1"/>
                </a:solidFill>
                <a:latin typeface="SassoonCRInfant"/>
              </a:rPr>
              <a:t>Science Matrices- To name the different types of rooms in a house and classroom- (taken from the overview)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D010BFC-6DF1-85E6-3D5B-26F61F7FD512}"/>
              </a:ext>
            </a:extLst>
          </p:cNvPr>
          <p:cNvSpPr/>
          <p:nvPr/>
        </p:nvSpPr>
        <p:spPr>
          <a:xfrm>
            <a:off x="8611642" y="720245"/>
            <a:ext cx="2912301" cy="2998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EAD</a:t>
            </a:r>
          </a:p>
          <a:p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 children will draw their families and themselves. </a:t>
            </a:r>
          </a:p>
          <a:p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They will learn Nursery Rhymes: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Twinkle Twinkle Little Star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Incey Wincey Spider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 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Round And Round The Garden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 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Baa Baa Black Sheep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 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Grand Old Duke Of York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 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If You’re Happy And You Know It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 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Humpty Dumpty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 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Little Piggy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 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Ring A Ring A Roses</a:t>
            </a:r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, </a:t>
            </a:r>
          </a:p>
          <a:p>
            <a:r>
              <a:rPr lang="en-US" sz="1400" u="none" strike="noStrike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I’m A Little Teapot</a:t>
            </a:r>
            <a:endParaRPr lang="en-US" sz="1400" dirty="0">
              <a:solidFill>
                <a:schemeClr val="tx1"/>
              </a:solidFill>
              <a:hlinkClick r:id="rId1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12C79C-3CE4-BFA1-3AB5-0E233FE6677B}"/>
              </a:ext>
            </a:extLst>
          </p:cNvPr>
          <p:cNvSpPr/>
          <p:nvPr/>
        </p:nvSpPr>
        <p:spPr>
          <a:xfrm>
            <a:off x="605422" y="3693992"/>
            <a:ext cx="2912301" cy="28364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PD</a:t>
            </a:r>
          </a:p>
          <a:p>
            <a:r>
              <a:rPr lang="en-US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 children will continue to explore the outdoor area and are learning how to return resources to their place when they have finished playing with them.</a:t>
            </a:r>
          </a:p>
          <a:p>
            <a:r>
              <a:rPr lang="en-US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 children will be </a:t>
            </a:r>
            <a:r>
              <a:rPr lang="en-US" err="1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practising</a:t>
            </a:r>
            <a:r>
              <a:rPr lang="en-US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 running, jumping and hopping.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4E0B8E-AC63-2303-A9BA-6F9EBDDAC293}"/>
              </a:ext>
            </a:extLst>
          </p:cNvPr>
          <p:cNvSpPr/>
          <p:nvPr/>
        </p:nvSpPr>
        <p:spPr>
          <a:xfrm>
            <a:off x="3633578" y="4296411"/>
            <a:ext cx="4832167" cy="23588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300" b="1" dirty="0">
                <a:solidFill>
                  <a:schemeClr val="tx1"/>
                </a:solidFill>
                <a:latin typeface="SassoonCRInfant"/>
              </a:rPr>
              <a:t>CLL</a:t>
            </a:r>
            <a:endParaRPr lang="en-US" sz="1300">
              <a:solidFill>
                <a:schemeClr val="tx1"/>
              </a:solidFill>
            </a:endParaRPr>
          </a:p>
          <a:p>
            <a:pPr algn="ctr"/>
            <a:r>
              <a:rPr lang="en-US" sz="1300" b="1" dirty="0">
                <a:solidFill>
                  <a:schemeClr val="tx1"/>
                </a:solidFill>
                <a:latin typeface="SassoonCRInfant"/>
              </a:rPr>
              <a:t>Continue Phase 1 phonics</a:t>
            </a:r>
            <a:r>
              <a:rPr lang="en-US" sz="1300" dirty="0">
                <a:solidFill>
                  <a:schemeClr val="tx1"/>
                </a:solidFill>
                <a:latin typeface="SassoonCRInfant"/>
              </a:rPr>
              <a:t> </a:t>
            </a:r>
            <a:r>
              <a:rPr lang="en-US" sz="1300" b="1" dirty="0">
                <a:solidFill>
                  <a:schemeClr val="tx1"/>
                </a:solidFill>
                <a:latin typeface="SassoonCRInfant"/>
              </a:rPr>
              <a:t>(can use phase books),</a:t>
            </a:r>
            <a:r>
              <a:rPr lang="en-US" sz="1300" dirty="0">
                <a:solidFill>
                  <a:schemeClr val="tx1"/>
                </a:solidFill>
                <a:latin typeface="SassoonCRInfant"/>
              </a:rPr>
              <a:t> this is used to support the teaching of Language and Literacy in our Nursery.</a:t>
            </a:r>
            <a:endParaRPr lang="en-US" sz="1300">
              <a:solidFill>
                <a:schemeClr val="tx1"/>
              </a:solidFill>
            </a:endParaRPr>
          </a:p>
          <a:p>
            <a:pPr algn="ctr"/>
            <a:r>
              <a:rPr lang="en-US" sz="1300" dirty="0">
                <a:solidFill>
                  <a:schemeClr val="tx1"/>
                </a:solidFill>
                <a:latin typeface="SassoonCRInfant"/>
              </a:rPr>
              <a:t>They will be reading Nursery rhymes together and creating sound scopes for the rhymes. The children will be thinking of sounds certain characters/noises/actions within the rhymes will make and will share them with the class for everybody to repeat. This can be done through body percussion and musical instruments. </a:t>
            </a:r>
            <a:endParaRPr lang="en-US" sz="1300" dirty="0">
              <a:solidFill>
                <a:schemeClr val="tx1"/>
              </a:solidFill>
            </a:endParaRPr>
          </a:p>
          <a:p>
            <a:pPr algn="ctr"/>
            <a:endParaRPr lang="en-US" sz="1200" dirty="0">
              <a:solidFill>
                <a:schemeClr val="tx1"/>
              </a:solidFill>
              <a:latin typeface="SassoonCRInfant"/>
            </a:endParaRPr>
          </a:p>
          <a:p>
            <a:pPr algn="ctr"/>
            <a:r>
              <a:rPr lang="en-US" sz="1600" b="1" dirty="0">
                <a:solidFill>
                  <a:schemeClr val="tx1"/>
                </a:solidFill>
                <a:latin typeface="SassoonCRInfant"/>
              </a:rPr>
              <a:t>Focus:</a:t>
            </a:r>
            <a:r>
              <a:rPr lang="en-US" sz="1400" b="1" dirty="0">
                <a:solidFill>
                  <a:schemeClr val="tx1"/>
                </a:solidFill>
                <a:latin typeface="SassoonCRInfant"/>
              </a:rPr>
              <a:t> Continue name sequencing as children come in.</a:t>
            </a:r>
          </a:p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333263C-4AFD-76D2-307E-0AD451CFE0F5}"/>
              </a:ext>
            </a:extLst>
          </p:cNvPr>
          <p:cNvSpPr/>
          <p:nvPr/>
        </p:nvSpPr>
        <p:spPr>
          <a:xfrm>
            <a:off x="8611642" y="3850961"/>
            <a:ext cx="2912301" cy="20398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b="1" dirty="0">
              <a:solidFill>
                <a:schemeClr val="tx1"/>
              </a:solidFill>
              <a:latin typeface="SassoonCRInfant"/>
              <a:ea typeface="SassoonCRInfant"/>
              <a:cs typeface="SassoonCRInfant"/>
            </a:endParaRPr>
          </a:p>
          <a:p>
            <a:pPr algn="ctr"/>
            <a:r>
              <a:rPr lang="en-US" sz="1400" b="1" err="1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Maths</a:t>
            </a:r>
            <a:endParaRPr lang="en-US" sz="1400" b="1" dirty="0">
              <a:solidFill>
                <a:schemeClr val="tx1"/>
              </a:solidFill>
              <a:latin typeface="SassoonCRInfant"/>
              <a:ea typeface="SassoonCRInfant"/>
              <a:cs typeface="SassoonCRInfant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This week the children will be exploring the foundation of comparisons. Children will be given opportunities to make collections so they can see and feel different </a:t>
            </a:r>
            <a:r>
              <a:rPr lang="en-US" sz="14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amounts of objects.</a:t>
            </a:r>
          </a:p>
          <a:p>
            <a:endParaRPr lang="en-US" sz="1400" dirty="0">
              <a:solidFill>
                <a:srgbClr val="000000"/>
              </a:solidFill>
              <a:latin typeface="SassoonCRInfant"/>
            </a:endParaRP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1a67b5c-d933-4e6f-84e9-0d2b66c85eaf">
      <Terms xmlns="http://schemas.microsoft.com/office/infopath/2007/PartnerControls"/>
    </lcf76f155ced4ddcb4097134ff3c332f>
    <TaxCatchAll xmlns="87913e14-6a26-4bc1-858d-a3695f93add2" xsi:nil="true"/>
    <SharedWithUsers xmlns="87913e14-6a26-4bc1-858d-a3695f93add2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DF7B3A1DE954A9BD5A197E87E6629" ma:contentTypeVersion="16" ma:contentTypeDescription="Create a new document." ma:contentTypeScope="" ma:versionID="c5b1605de1e6351354d4e855a9f4d3a8">
  <xsd:schema xmlns:xsd="http://www.w3.org/2001/XMLSchema" xmlns:xs="http://www.w3.org/2001/XMLSchema" xmlns:p="http://schemas.microsoft.com/office/2006/metadata/properties" xmlns:ns2="41a67b5c-d933-4e6f-84e9-0d2b66c85eaf" xmlns:ns3="87913e14-6a26-4bc1-858d-a3695f93add2" targetNamespace="http://schemas.microsoft.com/office/2006/metadata/properties" ma:root="true" ma:fieldsID="89e84c5f73d2191747c25e02f456fa87" ns2:_="" ns3:_="">
    <xsd:import namespace="41a67b5c-d933-4e6f-84e9-0d2b66c85eaf"/>
    <xsd:import namespace="87913e14-6a26-4bc1-858d-a3695f93ad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a67b5c-d933-4e6f-84e9-0d2b66c85e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4559dc7-8033-4efe-a79c-0ff2665aa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3e14-6a26-4bc1-858d-a3695f93add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844969a2-dfea-4473-b110-bf083b5e1edb}" ma:internalName="TaxCatchAll" ma:showField="CatchAllData" ma:web="87913e14-6a26-4bc1-858d-a3695f93ad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628897C-D0AE-452E-9A7E-905B30B6F08E}">
  <ds:schemaRefs>
    <ds:schemaRef ds:uri="41a67b5c-d933-4e6f-84e9-0d2b66c85eaf"/>
    <ds:schemaRef ds:uri="http://purl.org/dc/terms/"/>
    <ds:schemaRef ds:uri="87913e14-6a26-4bc1-858d-a3695f93add2"/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EB8ABCA-A146-441E-9D62-2EE4885FB1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a67b5c-d933-4e6f-84e9-0d2b66c85eaf"/>
    <ds:schemaRef ds:uri="87913e14-6a26-4bc1-858d-a3695f93ad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8A9348A-40D2-4815-A7F1-85ED86C61FA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360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SassoonCRInfant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Jones</dc:creator>
  <cp:lastModifiedBy>Catherine Jones</cp:lastModifiedBy>
  <cp:revision>100</cp:revision>
  <cp:lastPrinted>2026-09-07T15:48:31Z</cp:lastPrinted>
  <dcterms:created xsi:type="dcterms:W3CDTF">2024-09-02T13:25:49Z</dcterms:created>
  <dcterms:modified xsi:type="dcterms:W3CDTF">2026-09-07T15:49:04Z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0x010100956DF7B3A1DE954A9BD5A197E87E6629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bool>false</vt:bool>
  </property>
  <property fmtid="{D5CDD505-2E9C-101B-9397-08002B2CF9AE}" pid="12" name="Order">
    <vt:r8>70000</vt:r8>
  </property>
</Properties>
</file>