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C64CFF-DFDE-194F-E59D-769CEFEF2903}" v="2" dt="2026-04-27T12:44:53.6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4/27/2026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4/27/2026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4/27/2026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4/27/2026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4/27/2026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4/27/2026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FACCCF2-7E62-004D-97FD-837746663B53}"/>
              </a:ext>
            </a:extLst>
          </p:cNvPr>
          <p:cNvSpPr/>
          <p:nvPr/>
        </p:nvSpPr>
        <p:spPr>
          <a:xfrm>
            <a:off x="4450808" y="2749888"/>
            <a:ext cx="3537009" cy="153903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a:solidFill>
                  <a:schemeClr val="tx1"/>
                </a:solidFill>
                <a:latin typeface="SassoonCRInfant" panose="02010503020300020003" pitchFamily="2" charset="0"/>
              </a:rPr>
              <a:t>Nursery Weekly Plan</a:t>
            </a:r>
            <a:endParaRPr lang="en-GB" sz="1400">
              <a:solidFill>
                <a:schemeClr val="tx1"/>
              </a:solidFill>
              <a:latin typeface="SassoonCRInfant" panose="02010503020300020003" pitchFamily="2" charset="0"/>
            </a:endParaRPr>
          </a:p>
          <a:p>
            <a:pPr algn="ctr"/>
            <a:r>
              <a:rPr lang="en-US" sz="1400">
                <a:solidFill>
                  <a:schemeClr val="tx1"/>
                </a:solidFill>
                <a:latin typeface="SassoonCRInfant"/>
              </a:rPr>
              <a:t>WB: 04/05/25</a:t>
            </a:r>
            <a:endParaRPr lang="en-GB" sz="1400">
              <a:solidFill>
                <a:schemeClr val="tx1"/>
              </a:solidFill>
              <a:latin typeface="SassoonCRInfant" panose="02010503020300020003" pitchFamily="2" charset="0"/>
            </a:endParaRPr>
          </a:p>
          <a:p>
            <a:pPr algn="ctr"/>
            <a:r>
              <a:rPr lang="en-US" sz="1400" i="1" u="sng">
                <a:solidFill>
                  <a:schemeClr val="tx1"/>
                </a:solidFill>
                <a:latin typeface="SassoonCRInfant" panose="02010503020300020003" pitchFamily="2" charset="0"/>
              </a:rPr>
              <a:t>Topic: Circle of Life</a:t>
            </a:r>
            <a:endParaRPr lang="en-GB" sz="1400">
              <a:solidFill>
                <a:schemeClr val="tx1"/>
              </a:solidFill>
              <a:latin typeface="SassoonCRInfant" panose="02010503020300020003" pitchFamily="2" charset="0"/>
            </a:endParaRPr>
          </a:p>
          <a:p>
            <a:pPr algn="ctr"/>
            <a:r>
              <a:rPr lang="en-US" sz="1400">
                <a:solidFill>
                  <a:schemeClr val="tx1"/>
                </a:solidFill>
                <a:latin typeface="SassoonCRInfant" panose="02010503020300020003" pitchFamily="2" charset="0"/>
              </a:rPr>
              <a:t>Books: Lost and Found </a:t>
            </a:r>
            <a:endParaRPr lang="en-GB" sz="1400">
              <a:solidFill>
                <a:schemeClr val="tx1"/>
              </a:solidFill>
              <a:latin typeface="SassoonCRInfant" panose="02010503020300020003" pitchFamily="2" charset="0"/>
            </a:endParaRPr>
          </a:p>
        </p:txBody>
      </p:sp>
      <p:sp>
        <p:nvSpPr>
          <p:cNvPr id="5" name="Rectangle 4">
            <a:extLst>
              <a:ext uri="{FF2B5EF4-FFF2-40B4-BE49-F238E27FC236}">
                <a16:creationId xmlns:a16="http://schemas.microsoft.com/office/drawing/2014/main" id="{C362098E-5C75-5E5C-43A0-256B6EB57632}"/>
              </a:ext>
            </a:extLst>
          </p:cNvPr>
          <p:cNvSpPr/>
          <p:nvPr/>
        </p:nvSpPr>
        <p:spPr>
          <a:xfrm>
            <a:off x="709807" y="720246"/>
            <a:ext cx="2912301" cy="2246889"/>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a:solidFill>
                  <a:schemeClr val="tx1"/>
                </a:solidFill>
                <a:latin typeface="SassoonCRInfant" panose="02010503020300020003" pitchFamily="2" charset="0"/>
              </a:rPr>
              <a:t>PSED</a:t>
            </a:r>
            <a:endParaRPr lang="en-GB" sz="1200">
              <a:solidFill>
                <a:schemeClr val="tx1"/>
              </a:solidFill>
              <a:latin typeface="SassoonCRInfant" panose="02010503020300020003" pitchFamily="2" charset="0"/>
            </a:endParaRPr>
          </a:p>
          <a:p>
            <a:pPr algn="ctr"/>
            <a:r>
              <a:rPr lang="en-GB" sz="1200" b="1">
                <a:solidFill>
                  <a:schemeClr val="tx1"/>
                </a:solidFill>
                <a:latin typeface="SassoonCRInfant" panose="02010503020300020003" pitchFamily="2" charset="0"/>
              </a:rPr>
              <a:t>LI: I can find ways to manage my feelings.</a:t>
            </a:r>
            <a:endParaRPr lang="en-GB" sz="1200">
              <a:solidFill>
                <a:schemeClr val="tx1"/>
              </a:solidFill>
              <a:latin typeface="SassoonCRInfant" panose="02010503020300020003" pitchFamily="2" charset="0"/>
            </a:endParaRPr>
          </a:p>
          <a:p>
            <a:pPr algn="ctr"/>
            <a:r>
              <a:rPr lang="en-GB" sz="1200">
                <a:solidFill>
                  <a:schemeClr val="tx1"/>
                </a:solidFill>
                <a:latin typeface="SassoonCRInfant" panose="02010503020300020003" pitchFamily="2" charset="0"/>
              </a:rPr>
              <a:t>This week the children will learning ways to manage their feelings.</a:t>
            </a:r>
          </a:p>
          <a:p>
            <a:pPr algn="ctr"/>
            <a:endParaRPr lang="en-GB" sz="1200">
              <a:solidFill>
                <a:schemeClr val="tx1"/>
              </a:solidFill>
              <a:latin typeface="SassoonCRInfant" panose="02010503020300020003" pitchFamily="2" charset="0"/>
            </a:endParaRPr>
          </a:p>
          <a:p>
            <a:pPr algn="ctr"/>
            <a:r>
              <a:rPr lang="en-GB" sz="1200" b="1">
                <a:solidFill>
                  <a:schemeClr val="tx1"/>
                </a:solidFill>
                <a:latin typeface="SassoonCRInfant" panose="02010503020300020003" pitchFamily="2" charset="0"/>
              </a:rPr>
              <a:t>Questions</a:t>
            </a:r>
            <a:r>
              <a:rPr lang="en-GB" sz="1200">
                <a:solidFill>
                  <a:schemeClr val="tx1"/>
                </a:solidFill>
                <a:latin typeface="SassoonCRInfant" panose="02010503020300020003" pitchFamily="2" charset="0"/>
              </a:rPr>
              <a:t>: What could you do if you are feeling really angry and want to calm down?</a:t>
            </a:r>
          </a:p>
        </p:txBody>
      </p:sp>
      <p:sp>
        <p:nvSpPr>
          <p:cNvPr id="6" name="Rectangle 5">
            <a:extLst>
              <a:ext uri="{FF2B5EF4-FFF2-40B4-BE49-F238E27FC236}">
                <a16:creationId xmlns:a16="http://schemas.microsoft.com/office/drawing/2014/main" id="{B3CB8B8E-496B-FBCD-87C3-5413A7E2A857}"/>
              </a:ext>
            </a:extLst>
          </p:cNvPr>
          <p:cNvSpPr/>
          <p:nvPr/>
        </p:nvSpPr>
        <p:spPr>
          <a:xfrm>
            <a:off x="3773287" y="720245"/>
            <a:ext cx="4681690" cy="153776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a:solidFill>
                  <a:schemeClr val="tx1"/>
                </a:solidFill>
                <a:latin typeface="SassoonCRInfant" panose="02010503020300020003" pitchFamily="2" charset="0"/>
              </a:rPr>
              <a:t>Maths</a:t>
            </a:r>
          </a:p>
          <a:p>
            <a:pPr algn="ctr"/>
            <a:r>
              <a:rPr lang="en-GB" sz="1200">
                <a:solidFill>
                  <a:schemeClr val="tx1"/>
                </a:solidFill>
                <a:latin typeface="SassoonCRInfant" panose="02010503020300020003" pitchFamily="2" charset="0"/>
              </a:rPr>
              <a:t>This week the children will continue to become more independent in the use of their patterning skills. They will have previously explored singing songs and rhymes, and in this block, they will choose their own songs to sing independently. Children will be encouraged to listen and clap in time to the beat of music</a:t>
            </a:r>
            <a:r>
              <a:rPr lang="en-GB" sz="1200"/>
              <a:t>.</a:t>
            </a:r>
            <a:r>
              <a:rPr lang="en-GB"/>
              <a:t> </a:t>
            </a:r>
            <a:endParaRPr lang="en-US"/>
          </a:p>
        </p:txBody>
      </p:sp>
      <p:sp>
        <p:nvSpPr>
          <p:cNvPr id="7" name="Rectangle 6">
            <a:extLst>
              <a:ext uri="{FF2B5EF4-FFF2-40B4-BE49-F238E27FC236}">
                <a16:creationId xmlns:a16="http://schemas.microsoft.com/office/drawing/2014/main" id="{5D010BFC-6DF1-85E6-3D5B-26F61F7FD512}"/>
              </a:ext>
            </a:extLst>
          </p:cNvPr>
          <p:cNvSpPr/>
          <p:nvPr/>
        </p:nvSpPr>
        <p:spPr>
          <a:xfrm>
            <a:off x="8611642" y="858416"/>
            <a:ext cx="2912301" cy="2006082"/>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a:solidFill>
                  <a:schemeClr val="tx1"/>
                </a:solidFill>
                <a:latin typeface="SassoonCRInfant" panose="02010503020300020003" pitchFamily="2" charset="0"/>
              </a:rPr>
              <a:t>PD</a:t>
            </a:r>
            <a:endParaRPr lang="en-GB" sz="1200">
              <a:solidFill>
                <a:schemeClr val="tx1"/>
              </a:solidFill>
              <a:latin typeface="SassoonCRInfant" panose="02010503020300020003" pitchFamily="2" charset="0"/>
            </a:endParaRPr>
          </a:p>
          <a:p>
            <a:pPr algn="ctr"/>
            <a:r>
              <a:rPr lang="en-GB" sz="1200" b="1">
                <a:solidFill>
                  <a:schemeClr val="tx1"/>
                </a:solidFill>
                <a:latin typeface="SassoonCRInfant" panose="02010503020300020003" pitchFamily="2" charset="0"/>
              </a:rPr>
              <a:t>LI: To hold my pencil using a tripod grip.</a:t>
            </a:r>
            <a:endParaRPr lang="en-GB" sz="1200">
              <a:solidFill>
                <a:schemeClr val="tx1"/>
              </a:solidFill>
              <a:latin typeface="SassoonCRInfant" panose="02010503020300020003" pitchFamily="2" charset="0"/>
            </a:endParaRPr>
          </a:p>
          <a:p>
            <a:pPr algn="ctr"/>
            <a:r>
              <a:rPr lang="en-GB" sz="1200">
                <a:solidFill>
                  <a:schemeClr val="tx1"/>
                </a:solidFill>
                <a:latin typeface="SassoonCRInfant" panose="02010503020300020003" pitchFamily="2" charset="0"/>
              </a:rPr>
              <a:t>This week the children will continue to practise using a tripod grip when writing.</a:t>
            </a:r>
          </a:p>
          <a:p>
            <a:pPr algn="ctr"/>
            <a:endParaRPr lang="en-GB" sz="1200">
              <a:solidFill>
                <a:schemeClr val="tx1"/>
              </a:solidFill>
              <a:latin typeface="SassoonCRInfant" panose="02010503020300020003" pitchFamily="2" charset="0"/>
            </a:endParaRPr>
          </a:p>
          <a:p>
            <a:pPr algn="ctr"/>
            <a:r>
              <a:rPr lang="en-GB" sz="1200">
                <a:solidFill>
                  <a:schemeClr val="tx1"/>
                </a:solidFill>
                <a:latin typeface="SassoonCRInfant" panose="02010503020300020003" pitchFamily="2" charset="0"/>
              </a:rPr>
              <a:t>The children will also be encouraged to do </a:t>
            </a:r>
            <a:r>
              <a:rPr lang="en-GB" sz="1200" err="1">
                <a:solidFill>
                  <a:schemeClr val="tx1"/>
                </a:solidFill>
                <a:latin typeface="SassoonCRInfant" panose="02010503020300020003" pitchFamily="2" charset="0"/>
              </a:rPr>
              <a:t>do</a:t>
            </a:r>
            <a:r>
              <a:rPr lang="en-GB" sz="1200">
                <a:solidFill>
                  <a:schemeClr val="tx1"/>
                </a:solidFill>
                <a:latin typeface="SassoonCRInfant" panose="02010503020300020003" pitchFamily="2" charset="0"/>
              </a:rPr>
              <a:t> their own coats, zips </a:t>
            </a:r>
            <a:r>
              <a:rPr lang="en-GB" sz="1200" err="1">
                <a:solidFill>
                  <a:schemeClr val="tx1"/>
                </a:solidFill>
                <a:latin typeface="SassoonCRInfant" panose="02010503020300020003" pitchFamily="2" charset="0"/>
              </a:rPr>
              <a:t>etc</a:t>
            </a:r>
            <a:r>
              <a:rPr lang="en-GB" sz="1200">
                <a:solidFill>
                  <a:schemeClr val="tx1"/>
                </a:solidFill>
                <a:latin typeface="SassoonCRInfant" panose="02010503020300020003" pitchFamily="2" charset="0"/>
              </a:rPr>
              <a:t> </a:t>
            </a:r>
          </a:p>
        </p:txBody>
      </p:sp>
      <p:sp>
        <p:nvSpPr>
          <p:cNvPr id="8" name="Rectangle 7">
            <a:extLst>
              <a:ext uri="{FF2B5EF4-FFF2-40B4-BE49-F238E27FC236}">
                <a16:creationId xmlns:a16="http://schemas.microsoft.com/office/drawing/2014/main" id="{FA12C79C-3CE4-BFA1-3AB5-0E233FE6677B}"/>
              </a:ext>
            </a:extLst>
          </p:cNvPr>
          <p:cNvSpPr/>
          <p:nvPr/>
        </p:nvSpPr>
        <p:spPr>
          <a:xfrm>
            <a:off x="605422" y="3974841"/>
            <a:ext cx="2912301" cy="2440941"/>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200" b="1">
                <a:solidFill>
                  <a:schemeClr val="tx1"/>
                </a:solidFill>
                <a:latin typeface="SassoonCRInfant" panose="02010503020300020003" pitchFamily="2" charset="0"/>
              </a:rPr>
              <a:t>UW</a:t>
            </a:r>
            <a:endParaRPr lang="en-GB" sz="1200">
              <a:solidFill>
                <a:schemeClr val="tx1"/>
              </a:solidFill>
              <a:latin typeface="SassoonCRInfant" panose="02010503020300020003" pitchFamily="2" charset="0"/>
            </a:endParaRPr>
          </a:p>
          <a:p>
            <a:pPr algn="ctr"/>
            <a:r>
              <a:rPr lang="en-US" sz="1200" b="1">
                <a:solidFill>
                  <a:schemeClr val="tx1"/>
                </a:solidFill>
                <a:latin typeface="SassoonCRInfant" panose="02010503020300020003" pitchFamily="2" charset="0"/>
              </a:rPr>
              <a:t>LI: I can talk about the Arctic and the animals that live there.</a:t>
            </a:r>
          </a:p>
          <a:p>
            <a:pPr algn="ctr"/>
            <a:endParaRPr lang="en-GB" sz="1200">
              <a:solidFill>
                <a:schemeClr val="tx1"/>
              </a:solidFill>
              <a:latin typeface="SassoonCRInfant" panose="02010503020300020003" pitchFamily="2" charset="0"/>
            </a:endParaRPr>
          </a:p>
          <a:p>
            <a:pPr algn="ctr"/>
            <a:r>
              <a:rPr lang="en-US" sz="1200" b="1">
                <a:solidFill>
                  <a:schemeClr val="tx1"/>
                </a:solidFill>
                <a:latin typeface="SassoonCRInfant" panose="02010503020300020003" pitchFamily="2" charset="0"/>
              </a:rPr>
              <a:t>Topic: </a:t>
            </a:r>
            <a:r>
              <a:rPr lang="en-US" sz="1200">
                <a:solidFill>
                  <a:schemeClr val="tx1"/>
                </a:solidFill>
                <a:latin typeface="SassoonCRInfant" panose="02010503020300020003" pitchFamily="2" charset="0"/>
              </a:rPr>
              <a:t>This week the children will be learning about the Arctic and the animals that live there. They will be talking about what they know already and thinking about what else they would like to know. </a:t>
            </a:r>
            <a:endParaRPr lang="en-GB" sz="1200">
              <a:solidFill>
                <a:schemeClr val="tx1"/>
              </a:solidFill>
              <a:latin typeface="SassoonCRInfant" panose="02010503020300020003" pitchFamily="2" charset="0"/>
            </a:endParaRPr>
          </a:p>
        </p:txBody>
      </p:sp>
      <p:sp>
        <p:nvSpPr>
          <p:cNvPr id="9" name="Rectangle 8">
            <a:extLst>
              <a:ext uri="{FF2B5EF4-FFF2-40B4-BE49-F238E27FC236}">
                <a16:creationId xmlns:a16="http://schemas.microsoft.com/office/drawing/2014/main" id="{EB4E0B8E-AC63-2303-A9BA-6F9EBDDAC293}"/>
              </a:ext>
            </a:extLst>
          </p:cNvPr>
          <p:cNvSpPr/>
          <p:nvPr/>
        </p:nvSpPr>
        <p:spPr>
          <a:xfrm>
            <a:off x="3775146" y="4516016"/>
            <a:ext cx="4584825" cy="2118530"/>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200" b="1">
                <a:solidFill>
                  <a:schemeClr val="tx1"/>
                </a:solidFill>
                <a:latin typeface="SassoonCRInfant"/>
              </a:rPr>
              <a:t>CLL</a:t>
            </a:r>
            <a:endParaRPr lang="en-GB" sz="1200">
              <a:solidFill>
                <a:schemeClr val="tx1"/>
              </a:solidFill>
              <a:latin typeface="SassoonCRInfant" panose="02010503020300020003" pitchFamily="2" charset="0"/>
            </a:endParaRPr>
          </a:p>
          <a:p>
            <a:pPr algn="ctr"/>
            <a:r>
              <a:rPr lang="en-GB" sz="1200" b="1">
                <a:solidFill>
                  <a:schemeClr val="tx1"/>
                </a:solidFill>
                <a:latin typeface="SassoonCRInfant" panose="02010503020300020003" pitchFamily="2" charset="0"/>
              </a:rPr>
              <a:t>LI: To write my name and other know letters.</a:t>
            </a:r>
            <a:endParaRPr lang="en-GB" sz="1200">
              <a:solidFill>
                <a:schemeClr val="tx1"/>
              </a:solidFill>
              <a:latin typeface="SassoonCRInfant" panose="02010503020300020003" pitchFamily="2" charset="0"/>
            </a:endParaRPr>
          </a:p>
          <a:p>
            <a:pPr algn="ctr"/>
            <a:r>
              <a:rPr lang="en-GB" sz="1200">
                <a:solidFill>
                  <a:schemeClr val="tx1"/>
                </a:solidFill>
                <a:latin typeface="SassoonCRInfant" panose="02010503020300020003" pitchFamily="2" charset="0"/>
              </a:rPr>
              <a:t>This week the children will be practising to write their name with the correct letter formation.</a:t>
            </a:r>
          </a:p>
          <a:p>
            <a:pPr algn="ctr"/>
            <a:endParaRPr lang="en-GB" sz="1200">
              <a:solidFill>
                <a:schemeClr val="tx1"/>
              </a:solidFill>
              <a:latin typeface="SassoonCRInfant" panose="02010503020300020003" pitchFamily="2" charset="0"/>
            </a:endParaRPr>
          </a:p>
          <a:p>
            <a:pPr algn="ctr"/>
            <a:r>
              <a:rPr lang="en-GB" sz="1200">
                <a:solidFill>
                  <a:schemeClr val="tx1"/>
                </a:solidFill>
                <a:latin typeface="SassoonCRInfant" panose="02010503020300020003" pitchFamily="2" charset="0"/>
              </a:rPr>
              <a:t>The children will also be writing lists of what the penguin will need to pack for his journey to the South Pole. </a:t>
            </a:r>
          </a:p>
          <a:p>
            <a:pPr algn="ctr"/>
            <a:endParaRPr lang="en-GB" sz="1200">
              <a:solidFill>
                <a:schemeClr val="tx1"/>
              </a:solidFill>
              <a:latin typeface="SassoonCRInfant" panose="02010503020300020003" pitchFamily="2" charset="0"/>
            </a:endParaRPr>
          </a:p>
          <a:p>
            <a:pPr algn="ctr"/>
            <a:r>
              <a:rPr lang="en-GB" sz="1200">
                <a:solidFill>
                  <a:schemeClr val="tx1"/>
                </a:solidFill>
                <a:latin typeface="SassoonCRInfant"/>
              </a:rPr>
              <a:t>Phonics Phase 1 Aspect 5: Alliteration</a:t>
            </a:r>
          </a:p>
        </p:txBody>
      </p:sp>
      <p:sp>
        <p:nvSpPr>
          <p:cNvPr id="10" name="Rectangle 9">
            <a:extLst>
              <a:ext uri="{FF2B5EF4-FFF2-40B4-BE49-F238E27FC236}">
                <a16:creationId xmlns:a16="http://schemas.microsoft.com/office/drawing/2014/main" id="{E333263C-4AFD-76D2-307E-0AD451CFE0F5}"/>
              </a:ext>
            </a:extLst>
          </p:cNvPr>
          <p:cNvSpPr/>
          <p:nvPr/>
        </p:nvSpPr>
        <p:spPr>
          <a:xfrm>
            <a:off x="8611642" y="3881535"/>
            <a:ext cx="2912301" cy="2108718"/>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200" b="1">
                <a:solidFill>
                  <a:schemeClr val="tx1"/>
                </a:solidFill>
                <a:latin typeface="SassoonCRInfant" panose="02010503020300020003" pitchFamily="2" charset="0"/>
              </a:rPr>
              <a:t>EAD</a:t>
            </a:r>
            <a:endParaRPr lang="en-GB" sz="1200">
              <a:solidFill>
                <a:schemeClr val="tx1"/>
              </a:solidFill>
              <a:latin typeface="SassoonCRInfant" panose="02010503020300020003" pitchFamily="2" charset="0"/>
            </a:endParaRPr>
          </a:p>
          <a:p>
            <a:pPr algn="ctr"/>
            <a:r>
              <a:rPr lang="en-US" sz="1200" b="1">
                <a:solidFill>
                  <a:schemeClr val="tx1"/>
                </a:solidFill>
                <a:latin typeface="SassoonCRInfant" panose="02010503020300020003" pitchFamily="2" charset="0"/>
              </a:rPr>
              <a:t>LI: To enjoy playing with small world resources.</a:t>
            </a:r>
            <a:endParaRPr lang="en-GB" sz="1200">
              <a:solidFill>
                <a:schemeClr val="tx1"/>
              </a:solidFill>
              <a:latin typeface="SassoonCRInfant" panose="02010503020300020003" pitchFamily="2" charset="0"/>
            </a:endParaRPr>
          </a:p>
          <a:p>
            <a:pPr algn="ctr"/>
            <a:r>
              <a:rPr lang="en-US" sz="1200">
                <a:solidFill>
                  <a:schemeClr val="tx1"/>
                </a:solidFill>
                <a:latin typeface="SassoonCRInfant" panose="02010503020300020003" pitchFamily="2" charset="0"/>
              </a:rPr>
              <a:t>This week the children will be exploring the arctic small world toys.</a:t>
            </a:r>
          </a:p>
          <a:p>
            <a:pPr algn="ctr"/>
            <a:endParaRPr lang="en-GB" sz="1200">
              <a:solidFill>
                <a:schemeClr val="tx1"/>
              </a:solidFill>
              <a:latin typeface="SassoonCRInfant" panose="02010503020300020003" pitchFamily="2" charset="0"/>
            </a:endParaRPr>
          </a:p>
          <a:p>
            <a:pPr algn="ctr"/>
            <a:r>
              <a:rPr lang="en-US" sz="1200">
                <a:solidFill>
                  <a:schemeClr val="tx1"/>
                </a:solidFill>
                <a:latin typeface="SassoonCRInfant" panose="02010503020300020003" pitchFamily="2" charset="0"/>
              </a:rPr>
              <a:t>During music they will be listening and learning the song Row </a:t>
            </a:r>
            <a:r>
              <a:rPr lang="en-US" sz="1200" err="1">
                <a:solidFill>
                  <a:schemeClr val="tx1"/>
                </a:solidFill>
                <a:latin typeface="SassoonCRInfant" panose="02010503020300020003" pitchFamily="2" charset="0"/>
              </a:rPr>
              <a:t>Row</a:t>
            </a:r>
            <a:r>
              <a:rPr lang="en-US" sz="1200">
                <a:solidFill>
                  <a:schemeClr val="tx1"/>
                </a:solidFill>
                <a:latin typeface="SassoonCRInfant" panose="02010503020300020003" pitchFamily="2" charset="0"/>
              </a:rPr>
              <a:t> </a:t>
            </a:r>
            <a:r>
              <a:rPr lang="en-US" sz="1200" err="1">
                <a:solidFill>
                  <a:schemeClr val="tx1"/>
                </a:solidFill>
                <a:latin typeface="SassoonCRInfant" panose="02010503020300020003" pitchFamily="2" charset="0"/>
              </a:rPr>
              <a:t>Row</a:t>
            </a:r>
            <a:r>
              <a:rPr lang="en-US" sz="1200">
                <a:solidFill>
                  <a:schemeClr val="tx1"/>
                </a:solidFill>
                <a:latin typeface="SassoonCRInfant" panose="02010503020300020003" pitchFamily="2" charset="0"/>
              </a:rPr>
              <a:t> your </a:t>
            </a:r>
            <a:r>
              <a:rPr lang="en-US" sz="1200" err="1">
                <a:solidFill>
                  <a:schemeClr val="tx1"/>
                </a:solidFill>
                <a:latin typeface="SassoonCRInfant" panose="02010503020300020003" pitchFamily="2" charset="0"/>
              </a:rPr>
              <a:t>baot</a:t>
            </a:r>
            <a:r>
              <a:rPr lang="en-US" sz="1200">
                <a:solidFill>
                  <a:schemeClr val="tx1"/>
                </a:solidFill>
                <a:latin typeface="SassoonCRInfant" panose="02010503020300020003" pitchFamily="2" charset="0"/>
              </a:rPr>
              <a:t>.</a:t>
            </a:r>
            <a:endParaRPr lang="en-GB" sz="1200">
              <a:solidFill>
                <a:schemeClr val="tx1"/>
              </a:solidFill>
              <a:latin typeface="SassoonCRInfant" panose="02010503020300020003" pitchFamily="2" charset="0"/>
            </a:endParaRP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1a67b5c-d933-4e6f-84e9-0d2b66c85eaf">
      <Terms xmlns="http://schemas.microsoft.com/office/infopath/2007/PartnerControls"/>
    </lcf76f155ced4ddcb4097134ff3c332f>
    <TaxCatchAll xmlns="87913e14-6a26-4bc1-858d-a3695f93add2" xsi:nil="true"/>
    <SharedWithUsers xmlns="87913e14-6a26-4bc1-858d-a3695f93add2">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6" ma:contentTypeDescription="Create a new document." ma:contentTypeScope="" ma:versionID="c5b1605de1e6351354d4e855a9f4d3a8">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89e84c5f73d2191747c25e02f456fa87"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44969a2-dfea-4473-b110-bf083b5e1edb}"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628897C-D0AE-452E-9A7E-905B30B6F08E}">
  <ds:schemaRefs>
    <ds:schemaRef ds:uri="41a67b5c-d933-4e6f-84e9-0d2b66c85eaf"/>
    <ds:schemaRef ds:uri="87913e14-6a26-4bc1-858d-a3695f93add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28A9348A-40D2-4815-A7F1-85ED86C61FA8}">
  <ds:schemaRefs>
    <ds:schemaRef ds:uri="http://schemas.microsoft.com/sharepoint/v3/contenttype/forms"/>
  </ds:schemaRefs>
</ds:datastoreItem>
</file>

<file path=customXml/itemProps3.xml><?xml version="1.0" encoding="utf-8"?>
<ds:datastoreItem xmlns:ds="http://schemas.openxmlformats.org/officeDocument/2006/customXml" ds:itemID="{7B294D95-A3E7-4CA1-858F-AE6B833923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314</Words>
  <Application>Microsoft Office PowerPoint</Application>
  <PresentationFormat>Widescreen</PresentationFormat>
  <Paragraphs>32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SassoonCRInfant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Jones</dc:creator>
  <cp:lastModifiedBy>Catherine Jones</cp:lastModifiedBy>
  <cp:revision>5</cp:revision>
  <dcterms:created xsi:type="dcterms:W3CDTF">2024-09-02T13:25:49Z</dcterms:created>
  <dcterms:modified xsi:type="dcterms:W3CDTF">2026-04-27T17:21:17Z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0x010100956DF7B3A1DE954A9BD5A197E87E6629</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Order">
    <vt:r8>70000</vt:r8>
  </property>
</Properties>
</file>