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E90097-D8B1-2B19-2D37-FF8EC5FD15B8}" v="94" dt="2026-06-02T14:59:05.875"/>
    <p1510:client id="{FDF4D9B1-0F21-7356-16A3-586A68E1ECB4}" v="6" dt="2026-06-02T12:25:37.6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672397"/>
            <a:ext cx="3537009" cy="1923398"/>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dirty="0">
                <a:solidFill>
                  <a:schemeClr val="tx1"/>
                </a:solidFill>
                <a:latin typeface="SassoonCRInfant" panose="02010503020300020003" pitchFamily="2" charset="0"/>
              </a:rPr>
              <a:t>Nursery Weekly Plan</a:t>
            </a:r>
            <a:endParaRPr lang="en-GB" sz="1400" dirty="0">
              <a:solidFill>
                <a:schemeClr val="tx1"/>
              </a:solidFill>
              <a:latin typeface="SassoonCRInfant" panose="02010503020300020003" pitchFamily="2" charset="0"/>
            </a:endParaRPr>
          </a:p>
          <a:p>
            <a:pPr algn="ctr"/>
            <a:r>
              <a:rPr lang="en-US" sz="1400">
                <a:solidFill>
                  <a:schemeClr val="tx1"/>
                </a:solidFill>
                <a:latin typeface="SassoonCRInfant"/>
              </a:rPr>
              <a:t>WB: 08/06/26</a:t>
            </a:r>
            <a:endParaRPr lang="en-GB" sz="1400" dirty="0">
              <a:solidFill>
                <a:schemeClr val="tx1"/>
              </a:solidFill>
              <a:latin typeface="SassoonCRInfant" panose="02010503020300020003" pitchFamily="2" charset="0"/>
            </a:endParaRPr>
          </a:p>
          <a:p>
            <a:pPr algn="ctr"/>
            <a:r>
              <a:rPr lang="en-US" sz="1400" i="1" u="sng" dirty="0">
                <a:solidFill>
                  <a:schemeClr val="tx1"/>
                </a:solidFill>
                <a:latin typeface="SassoonCRInfant" panose="02010503020300020003" pitchFamily="2" charset="0"/>
              </a:rPr>
              <a:t>Topic: Around the World</a:t>
            </a:r>
            <a:endParaRPr lang="en-GB" sz="1400" dirty="0">
              <a:solidFill>
                <a:schemeClr val="tx1"/>
              </a:solidFill>
              <a:latin typeface="SassoonCRInfant" panose="02010503020300020003" pitchFamily="2" charset="0"/>
            </a:endParaRPr>
          </a:p>
          <a:p>
            <a:pPr algn="ctr"/>
            <a:r>
              <a:rPr lang="en-US" sz="1400" dirty="0">
                <a:solidFill>
                  <a:schemeClr val="tx1"/>
                </a:solidFill>
                <a:latin typeface="SassoonCRInfant"/>
              </a:rPr>
              <a:t>Books: We’re going on a bear hunt </a:t>
            </a:r>
            <a:endParaRPr lang="en-GB" sz="1400" dirty="0">
              <a:solidFill>
                <a:schemeClr val="tx1"/>
              </a:solidFill>
              <a:latin typeface="SassoonCRInfant"/>
            </a:endParaRPr>
          </a:p>
        </p:txBody>
      </p:sp>
      <p:sp>
        <p:nvSpPr>
          <p:cNvPr id="5" name="Rectangle 4">
            <a:extLst>
              <a:ext uri="{FF2B5EF4-FFF2-40B4-BE49-F238E27FC236}">
                <a16:creationId xmlns:a16="http://schemas.microsoft.com/office/drawing/2014/main" id="{C362098E-5C75-5E5C-43A0-256B6EB57632}"/>
              </a:ext>
            </a:extLst>
          </p:cNvPr>
          <p:cNvSpPr/>
          <p:nvPr/>
        </p:nvSpPr>
        <p:spPr>
          <a:xfrm>
            <a:off x="556780" y="710210"/>
            <a:ext cx="3059842" cy="2631704"/>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PSED</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I can name parts of the body.</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This week the children will be naming parts of their body e.g. neck, heart, toes, lungs etc. and talking about what these parts do and why they are important.</a:t>
            </a:r>
          </a:p>
          <a:p>
            <a:pPr algn="ct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Questions</a:t>
            </a:r>
            <a:r>
              <a:rPr lang="en-GB" sz="1300" dirty="0">
                <a:solidFill>
                  <a:schemeClr val="tx1"/>
                </a:solidFill>
                <a:latin typeface="SassoonCRInfant" panose="02010503020300020003" pitchFamily="2" charset="0"/>
              </a:rPr>
              <a:t>: Can you name different parts of the body? What does each part do? Why is it important?</a:t>
            </a:r>
          </a:p>
        </p:txBody>
      </p:sp>
      <p:sp>
        <p:nvSpPr>
          <p:cNvPr id="6" name="Rectangle 5">
            <a:extLst>
              <a:ext uri="{FF2B5EF4-FFF2-40B4-BE49-F238E27FC236}">
                <a16:creationId xmlns:a16="http://schemas.microsoft.com/office/drawing/2014/main" id="{B3CB8B8E-496B-FBCD-87C3-5413A7E2A857}"/>
              </a:ext>
            </a:extLst>
          </p:cNvPr>
          <p:cNvSpPr/>
          <p:nvPr/>
        </p:nvSpPr>
        <p:spPr>
          <a:xfrm>
            <a:off x="3773287" y="720245"/>
            <a:ext cx="4681690" cy="1928971"/>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rtl="0">
              <a:lnSpc>
                <a:spcPts val="825"/>
              </a:lnSpc>
            </a:pPr>
            <a:r>
              <a:rPr lang="en-GB" sz="1300" b="1" i="0" u="none" strike="noStrike" baseline="0">
                <a:solidFill>
                  <a:srgbClr val="000000"/>
                </a:solidFill>
                <a:latin typeface="SassoonCRInfant"/>
                <a:ea typeface="Segoe UI"/>
                <a:cs typeface="Segoe UI"/>
              </a:rPr>
              <a:t>Maths</a:t>
            </a:r>
            <a:r>
              <a:rPr lang="en-US" sz="1300" b="0" i="0">
                <a:solidFill>
                  <a:srgbClr val="000000"/>
                </a:solidFill>
                <a:latin typeface="SassoonCRInfant"/>
                <a:ea typeface="Segoe UI"/>
                <a:cs typeface="Segoe UI"/>
              </a:rPr>
              <a:t>​</a:t>
            </a:r>
          </a:p>
          <a:p>
            <a:pPr algn="ctr">
              <a:lnSpc>
                <a:spcPts val="825"/>
              </a:lnSpc>
            </a:pPr>
            <a:endParaRPr lang="en-GB" b="1">
              <a:solidFill>
                <a:schemeClr val="tx1"/>
              </a:solidFill>
              <a:latin typeface="SassoonCRInfant" panose="02010503020300020003" pitchFamily="2" charset="0"/>
            </a:endParaRPr>
          </a:p>
          <a:p>
            <a:pPr algn="ctr">
              <a:lnSpc>
                <a:spcPts val="825"/>
              </a:lnSpc>
            </a:pPr>
            <a:r>
              <a:rPr lang="en-GB" sz="1300" dirty="0">
                <a:solidFill>
                  <a:schemeClr val="tx1"/>
                </a:solidFill>
                <a:latin typeface="SassoonCRInfant"/>
              </a:rPr>
              <a:t>This week the children will consolidate their learning and continue to build on the skills taught in the previous counting block where they began to develop their knowledge of numbers to 5.</a:t>
            </a:r>
            <a:endParaRPr lang="en-GB" sz="1200" dirty="0">
              <a:solidFill>
                <a:schemeClr val="tx1"/>
              </a:solidFill>
              <a:latin typeface="SassoonCRInfant"/>
            </a:endParaRPr>
          </a:p>
        </p:txBody>
      </p:sp>
      <p:sp>
        <p:nvSpPr>
          <p:cNvPr id="7" name="Rectangle 6">
            <a:extLst>
              <a:ext uri="{FF2B5EF4-FFF2-40B4-BE49-F238E27FC236}">
                <a16:creationId xmlns:a16="http://schemas.microsoft.com/office/drawing/2014/main" id="{5D010BFC-6DF1-85E6-3D5B-26F61F7FD512}"/>
              </a:ext>
            </a:extLst>
          </p:cNvPr>
          <p:cNvSpPr/>
          <p:nvPr/>
        </p:nvSpPr>
        <p:spPr>
          <a:xfrm>
            <a:off x="8611642" y="720245"/>
            <a:ext cx="2912301" cy="240395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300" b="1"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PD</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Manipulates a range of tools and equipment in one hand, tools include paintbrushes, scissors, hairbrushes, toothbrush, scarves or ribbons.</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This term the children will be concentrating on using tools competently to complete different tasks whilst developing their fine motor skills.</a:t>
            </a:r>
          </a:p>
          <a:p>
            <a:pPr algn="ctr"/>
            <a:endParaRPr lang="en-GB" sz="1200" dirty="0">
              <a:solidFill>
                <a:schemeClr val="tx1"/>
              </a:solidFill>
              <a:latin typeface="SassoonCRInfant" panose="02010503020300020003" pitchFamily="2" charset="0"/>
            </a:endParaRPr>
          </a:p>
          <a:p>
            <a:pPr algn="ctr"/>
            <a:endParaRPr lang="en-GB" sz="1200" dirty="0">
              <a:solidFill>
                <a:schemeClr val="tx1"/>
              </a:solidFill>
              <a:latin typeface="SassoonCRInfant" panose="02010503020300020003" pitchFamily="2" charset="0"/>
            </a:endParaRPr>
          </a:p>
        </p:txBody>
      </p:sp>
      <p:sp>
        <p:nvSpPr>
          <p:cNvPr id="8" name="Rectangle 7">
            <a:extLst>
              <a:ext uri="{FF2B5EF4-FFF2-40B4-BE49-F238E27FC236}">
                <a16:creationId xmlns:a16="http://schemas.microsoft.com/office/drawing/2014/main" id="{FA12C79C-3CE4-BFA1-3AB5-0E233FE6677B}"/>
              </a:ext>
            </a:extLst>
          </p:cNvPr>
          <p:cNvSpPr/>
          <p:nvPr/>
        </p:nvSpPr>
        <p:spPr>
          <a:xfrm>
            <a:off x="556780" y="3777342"/>
            <a:ext cx="2912301" cy="250371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UW</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To be able to draw a simple map.</a:t>
            </a:r>
          </a:p>
          <a:p>
            <a:pPr algn="ctr"/>
            <a:endParaRPr lang="en-GB" sz="1400" dirty="0">
              <a:solidFill>
                <a:schemeClr val="tx1"/>
              </a:solidFill>
              <a:latin typeface="SassoonCRInfant" panose="02010503020300020003" pitchFamily="2" charset="0"/>
            </a:endParaRPr>
          </a:p>
          <a:p>
            <a:pPr algn="ctr"/>
            <a:r>
              <a:rPr lang="en-GB" sz="1400" b="1" dirty="0">
                <a:solidFill>
                  <a:schemeClr val="tx1"/>
                </a:solidFill>
                <a:latin typeface="SassoonCRInfant" panose="02010503020300020003" pitchFamily="2" charset="0"/>
              </a:rPr>
              <a:t>Topic: </a:t>
            </a:r>
            <a:r>
              <a:rPr lang="en-GB" sz="1300" dirty="0">
                <a:solidFill>
                  <a:schemeClr val="tx1"/>
                </a:solidFill>
                <a:latin typeface="SassoonCRInfant" panose="02010503020300020003" pitchFamily="2" charset="0"/>
              </a:rPr>
              <a:t>The children will be drawing a map of the story together. They will be talking about the different settings in the story and talking about how to travel between them using their maps.</a:t>
            </a:r>
          </a:p>
          <a:p>
            <a:pPr algn="ctr"/>
            <a:endParaRPr lang="en-GB" sz="1300" dirty="0">
              <a:solidFill>
                <a:schemeClr val="tx1"/>
              </a:solidFill>
              <a:latin typeface="SassoonCRInfant" panose="02010503020300020003" pitchFamily="2" charset="0"/>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821719" y="4789714"/>
            <a:ext cx="4584825" cy="1844832"/>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CLL</a:t>
            </a:r>
          </a:p>
          <a:p>
            <a:pPr algn="ctr"/>
            <a:r>
              <a:rPr lang="en-GB" sz="1300" b="1" dirty="0">
                <a:solidFill>
                  <a:schemeClr val="tx1"/>
                </a:solidFill>
                <a:latin typeface="SassoonCRInfant" panose="02010503020300020003" pitchFamily="2" charset="0"/>
              </a:rPr>
              <a:t>LI: Begins to use positional language.</a:t>
            </a:r>
          </a:p>
          <a:p>
            <a:pPr algn="ctr"/>
            <a:endParaRPr lang="en-GB" sz="1300" b="1"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The children will also be taking part in an obstacle course outside and encouraged to follow and use positional language.</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a:rPr>
              <a:t>Phonics Phase 1 Aspect 7: Oral blending and segmenting</a:t>
            </a:r>
          </a:p>
          <a:p>
            <a:pPr algn="ctr"/>
            <a:endParaRPr lang="en-GB" sz="1200" b="1" dirty="0">
              <a:latin typeface="SassoonCRInfant" panose="02010503020300020003" pitchFamily="2" charset="0"/>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611642" y="3566200"/>
            <a:ext cx="2912301" cy="2845602"/>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300" b="1"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EAD</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Plays alongside other children who are engaged in the same theme.</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This week the children will be encouraged to play together during role-play to extend their stories and share their ideas.</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During music the children will be listening to and learning Twinkle </a:t>
            </a:r>
            <a:r>
              <a:rPr lang="en-GB" sz="1300" dirty="0" err="1">
                <a:solidFill>
                  <a:schemeClr val="tx1"/>
                </a:solidFill>
                <a:latin typeface="SassoonCRInfant" panose="02010503020300020003" pitchFamily="2" charset="0"/>
              </a:rPr>
              <a:t>Twinkle</a:t>
            </a:r>
            <a:r>
              <a:rPr lang="en-GB" sz="1300" dirty="0">
                <a:solidFill>
                  <a:schemeClr val="tx1"/>
                </a:solidFill>
                <a:latin typeface="SassoonCRInfant" panose="02010503020300020003" pitchFamily="2" charset="0"/>
              </a:rPr>
              <a:t> little star.</a:t>
            </a:r>
          </a:p>
          <a:p>
            <a:pPr algn="ctr"/>
            <a:endParaRPr lang="en-GB" sz="1200" dirty="0">
              <a:solidFill>
                <a:schemeClr val="tx1"/>
              </a:solidFill>
              <a:latin typeface="SassoonCRInfant" panose="02010503020300020003" pitchFamily="2" charset="0"/>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28897C-D0AE-452E-9A7E-905B30B6F08E}">
  <ds:schemaRefs>
    <ds:schemaRef ds:uri="87913e14-6a26-4bc1-858d-a3695f93add2"/>
    <ds:schemaRef ds:uri="http://purl.org/dc/dcmitype/"/>
    <ds:schemaRef ds:uri="http://www.w3.org/XML/1998/namespace"/>
    <ds:schemaRef ds:uri="http://schemas.microsoft.com/office/2006/documentManagement/types"/>
    <ds:schemaRef ds:uri="http://purl.org/dc/term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41a67b5c-d933-4e6f-84e9-0d2b66c85eaf"/>
  </ds:schemaRefs>
</ds:datastoreItem>
</file>

<file path=customXml/itemProps2.xml><?xml version="1.0" encoding="utf-8"?>
<ds:datastoreItem xmlns:ds="http://schemas.openxmlformats.org/officeDocument/2006/customXml" ds:itemID="{28A9348A-40D2-4815-A7F1-85ED86C61FA8}">
  <ds:schemaRefs>
    <ds:schemaRef ds:uri="http://schemas.microsoft.com/sharepoint/v3/contenttype/forms"/>
  </ds:schemaRefs>
</ds:datastoreItem>
</file>

<file path=customXml/itemProps3.xml><?xml version="1.0" encoding="utf-8"?>
<ds:datastoreItem xmlns:ds="http://schemas.openxmlformats.org/officeDocument/2006/customXml" ds:itemID="{7CA80C49-B075-40C1-BC05-58F14F0CC1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314</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Jones</dc:creator>
  <cp:lastModifiedBy>Catherine Jones</cp:lastModifiedBy>
  <cp:revision>120</cp:revision>
  <cp:lastPrinted>2026-06-02T15:26:57Z</cp:lastPrinted>
  <dcterms:created xsi:type="dcterms:W3CDTF">2024-09-02T13:25:49Z</dcterms:created>
  <dcterms:modified xsi:type="dcterms:W3CDTF">2026-06-02T15:28:08Z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