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97" r:id="rId4"/>
    <p:sldId id="298" r:id="rId5"/>
    <p:sldId id="299" r:id="rId6"/>
    <p:sldId id="300" r:id="rId7"/>
    <p:sldId id="301" r:id="rId8"/>
    <p:sldId id="302" r:id="rId9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1" autoAdjust="0"/>
    <p:restoredTop sz="94660"/>
  </p:normalViewPr>
  <p:slideViewPr>
    <p:cSldViewPr snapToGrid="0">
      <p:cViewPr varScale="1">
        <p:scale>
          <a:sx n="72" d="100"/>
          <a:sy n="72" d="100"/>
        </p:scale>
        <p:origin x="76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710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453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138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834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522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562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938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782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492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459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910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EAA52-33FC-4447-A442-A8346E02F28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501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883982" y="3247534"/>
            <a:ext cx="11088996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97931" y="2874773"/>
            <a:ext cx="1646567" cy="184387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1845961" y="2401849"/>
            <a:ext cx="1923176" cy="216585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3840655" y="2031789"/>
            <a:ext cx="1506658" cy="202317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5417100" y="2003558"/>
            <a:ext cx="1741370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TextBox 31"/>
          <p:cNvSpPr txBox="1"/>
          <p:nvPr/>
        </p:nvSpPr>
        <p:spPr>
          <a:xfrm>
            <a:off x="225882" y="3029901"/>
            <a:ext cx="15186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</a:rPr>
              <a:t>I am learning to identify what creation means in relation to the natural world.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965796" y="2507963"/>
            <a:ext cx="182941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</a:rPr>
              <a:t>I am learning to recognise that some people believe God created the world by listening to the Jewish and Christian creation stories. </a:t>
            </a:r>
          </a:p>
        </p:txBody>
      </p:sp>
      <p:sp>
        <p:nvSpPr>
          <p:cNvPr id="34" name="Rectangle 33"/>
          <p:cNvSpPr/>
          <p:nvPr/>
        </p:nvSpPr>
        <p:spPr>
          <a:xfrm>
            <a:off x="3886095" y="2175901"/>
            <a:ext cx="150665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</a:rPr>
              <a:t>I am learning that there are different creation stories to explain how the world began.</a:t>
            </a:r>
          </a:p>
        </p:txBody>
      </p:sp>
      <p:sp>
        <p:nvSpPr>
          <p:cNvPr id="35" name="Rectangle 34"/>
          <p:cNvSpPr/>
          <p:nvPr/>
        </p:nvSpPr>
        <p:spPr>
          <a:xfrm>
            <a:off x="5550895" y="2031788"/>
            <a:ext cx="150665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express ideas about what a creator might be like based on creation stories.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7408056" y="5051402"/>
            <a:ext cx="4748117" cy="169507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Segoe Print" panose="02000600000000000000" pitchFamily="2" charset="0"/>
              <a:cs typeface="Times New Roman" panose="02020603050405020304" pitchFamily="18" charset="0"/>
            </a:endParaRP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Belief, create, creation, natural, proud, believe, idea, proof, creator, Christian Bible, genesis, religion, </a:t>
            </a:r>
            <a:r>
              <a:rPr lang="en-GB" sz="1400" dirty="0" err="1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Tenak</a:t>
            </a:r>
            <a:r>
              <a:rPr lang="en-GB" sz="1400" dirty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, worldview, Christiam, Jewish, scripture, Torah, Brahma, Hindu, Vishnu, lotus flower, Shiva, personality, talent, Humanist, the Big Bang, wonder, express, respect. </a:t>
            </a:r>
          </a:p>
        </p:txBody>
      </p:sp>
      <p:sp>
        <p:nvSpPr>
          <p:cNvPr id="38" name="Rectangle 37"/>
          <p:cNvSpPr/>
          <p:nvPr/>
        </p:nvSpPr>
        <p:spPr>
          <a:xfrm>
            <a:off x="8957438" y="5136770"/>
            <a:ext cx="151624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endParaRPr lang="en-GB" sz="12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  <a:p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271245" y="113293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58986" y="258452"/>
            <a:ext cx="30136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Religious Education</a:t>
            </a:r>
          </a:p>
          <a:p>
            <a:pPr algn="ctr"/>
            <a:endParaRPr lang="en-GB" sz="1600" b="1" dirty="0">
              <a:solidFill>
                <a:srgbClr val="002060"/>
              </a:solidFill>
              <a:latin typeface="Segoe Print" panose="02000600000000000000" pitchFamily="2" charset="0"/>
            </a:endParaRP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Year 1 Autumn 1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4622179" y="206829"/>
            <a:ext cx="7330336" cy="1324933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4842992" y="288137"/>
            <a:ext cx="6888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OUTCOME: to explore and compare different beliefs and worldviews about how the world began. To ask thoughtful questions and express ideas through discussion and creative work.</a:t>
            </a:r>
            <a:endParaRPr lang="en-GB" b="1" dirty="0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7998" y="1404967"/>
            <a:ext cx="856641" cy="831196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377144" y="6039713"/>
            <a:ext cx="5876700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</a:t>
            </a:r>
            <a:r>
              <a:rPr lang="en-GB" sz="2000" b="1" dirty="0">
                <a:solidFill>
                  <a:srgbClr val="002060"/>
                </a:solidFill>
                <a:latin typeface="Segoe Print" panose="02000600000000000000" pitchFamily="2" charset="0"/>
              </a:rPr>
              <a:t>How did the world begin?</a:t>
            </a:r>
          </a:p>
        </p:txBody>
      </p:sp>
      <p:sp>
        <p:nvSpPr>
          <p:cNvPr id="5" name="Rectangle 4"/>
          <p:cNvSpPr/>
          <p:nvPr/>
        </p:nvSpPr>
        <p:spPr>
          <a:xfrm>
            <a:off x="61333" y="4884335"/>
            <a:ext cx="192317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recognise things that are natural or made by humans.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use adjectives to describe a creator.</a:t>
            </a:r>
          </a:p>
        </p:txBody>
      </p:sp>
      <p:sp>
        <p:nvSpPr>
          <p:cNvPr id="6" name="Rectangle 5"/>
          <p:cNvSpPr/>
          <p:nvPr/>
        </p:nvSpPr>
        <p:spPr>
          <a:xfrm>
            <a:off x="1978951" y="4682558"/>
            <a:ext cx="19022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retell a creation story in my own words and identify how a creation story can suggest what a creator is like.</a:t>
            </a:r>
          </a:p>
          <a:p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23971" y="4215252"/>
            <a:ext cx="168452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correctly order the key events of a Hindu creation story.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say how the story is similar and different from other creation stories.</a:t>
            </a:r>
          </a:p>
          <a:p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568694" y="3991783"/>
            <a:ext cx="1900286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400" dirty="0">
              <a:solidFill>
                <a:srgbClr val="7030A0"/>
              </a:solidFill>
              <a:latin typeface="Segoe Print" panose="02000600000000000000" pitchFamily="2" charset="0"/>
            </a:endParaRP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 recognise that stories help some believers understand what God might be like.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use adjectives to describe a creator.</a:t>
            </a:r>
          </a:p>
          <a:p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  <a:p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9" name="Rounded Rectangle 28">
            <a:extLst>
              <a:ext uri="{FF2B5EF4-FFF2-40B4-BE49-F238E27FC236}">
                <a16:creationId xmlns:a16="http://schemas.microsoft.com/office/drawing/2014/main" id="{3878BA1C-11C7-4305-17FA-FDE03E8F789F}"/>
              </a:ext>
            </a:extLst>
          </p:cNvPr>
          <p:cNvSpPr/>
          <p:nvPr/>
        </p:nvSpPr>
        <p:spPr>
          <a:xfrm>
            <a:off x="7296937" y="1784982"/>
            <a:ext cx="1660501" cy="174730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8345526-254D-B050-4C48-342DC7BC33CB}"/>
              </a:ext>
            </a:extLst>
          </p:cNvPr>
          <p:cNvSpPr/>
          <p:nvPr/>
        </p:nvSpPr>
        <p:spPr>
          <a:xfrm>
            <a:off x="7372451" y="1813212"/>
            <a:ext cx="1460574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 that many Humanists use science to understand how the world began.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0C323A3-3036-FF5A-AC41-5FF2DC03218E}"/>
              </a:ext>
            </a:extLst>
          </p:cNvPr>
          <p:cNvSpPr/>
          <p:nvPr/>
        </p:nvSpPr>
        <p:spPr>
          <a:xfrm>
            <a:off x="7382385" y="3336907"/>
            <a:ext cx="198213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400" dirty="0">
              <a:solidFill>
                <a:srgbClr val="7030A0"/>
              </a:solidFill>
              <a:latin typeface="Segoe Print" panose="02000600000000000000" pitchFamily="2" charset="0"/>
            </a:endParaRP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understand that many Humanists think the world can be explained by science. I can create something to represent how the world might have begun.</a:t>
            </a:r>
          </a:p>
        </p:txBody>
      </p:sp>
      <p:sp>
        <p:nvSpPr>
          <p:cNvPr id="15" name="Rounded Rectangle 28">
            <a:extLst>
              <a:ext uri="{FF2B5EF4-FFF2-40B4-BE49-F238E27FC236}">
                <a16:creationId xmlns:a16="http://schemas.microsoft.com/office/drawing/2014/main" id="{EF50ABCF-DB8F-711F-A524-29090242A70F}"/>
              </a:ext>
            </a:extLst>
          </p:cNvPr>
          <p:cNvSpPr/>
          <p:nvPr/>
        </p:nvSpPr>
        <p:spPr>
          <a:xfrm>
            <a:off x="9231184" y="1552204"/>
            <a:ext cx="1660501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4D85A8B-9716-FE56-F917-CF485AF17EF0}"/>
              </a:ext>
            </a:extLst>
          </p:cNvPr>
          <p:cNvSpPr/>
          <p:nvPr/>
        </p:nvSpPr>
        <p:spPr>
          <a:xfrm>
            <a:off x="9306698" y="1580434"/>
            <a:ext cx="146057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explore and express ideas about how the world began.. 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F527F50-B5FB-205F-224E-A18B6B402FD0}"/>
              </a:ext>
            </a:extLst>
          </p:cNvPr>
          <p:cNvSpPr/>
          <p:nvPr/>
        </p:nvSpPr>
        <p:spPr>
          <a:xfrm>
            <a:off x="9325701" y="3444350"/>
            <a:ext cx="28049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7030A0"/>
                </a:solidFill>
                <a:latin typeface="Segoe Print" panose="02000600000000000000" pitchFamily="2" charset="0"/>
              </a:rPr>
              <a:t>I can use art to show how I think the world began.</a:t>
            </a:r>
          </a:p>
          <a:p>
            <a:r>
              <a:rPr lang="en-GB" sz="1400" dirty="0">
                <a:solidFill>
                  <a:srgbClr val="7030A0"/>
                </a:solidFill>
                <a:latin typeface="Segoe Print" panose="02000600000000000000" pitchFamily="2" charset="0"/>
              </a:rPr>
              <a:t>I can explain my ideas through talking or writing.</a:t>
            </a:r>
          </a:p>
          <a:p>
            <a:r>
              <a:rPr lang="en-GB" sz="1400" dirty="0">
                <a:solidFill>
                  <a:srgbClr val="7030A0"/>
                </a:solidFill>
                <a:latin typeface="Segoe Print" panose="02000600000000000000" pitchFamily="2" charset="0"/>
              </a:rPr>
              <a:t>I can discuss where my ideas come from.</a:t>
            </a:r>
          </a:p>
        </p:txBody>
      </p:sp>
    </p:spTree>
    <p:extLst>
      <p:ext uri="{BB962C8B-B14F-4D97-AF65-F5344CB8AC3E}">
        <p14:creationId xmlns:p14="http://schemas.microsoft.com/office/powerpoint/2010/main" val="2312908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188D74-1100-C681-279E-ED02CA176B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>
            <a:extLst>
              <a:ext uri="{FF2B5EF4-FFF2-40B4-BE49-F238E27FC236}">
                <a16:creationId xmlns:a16="http://schemas.microsoft.com/office/drawing/2014/main" id="{EC80C4D0-D020-81A1-4C80-46994EDE00CC}"/>
              </a:ext>
            </a:extLst>
          </p:cNvPr>
          <p:cNvSpPr/>
          <p:nvPr/>
        </p:nvSpPr>
        <p:spPr>
          <a:xfrm rot="20705933">
            <a:off x="348447" y="3033370"/>
            <a:ext cx="11088996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2A6DB555-C1D7-870C-DB95-5D0192D98227}"/>
              </a:ext>
            </a:extLst>
          </p:cNvPr>
          <p:cNvSpPr/>
          <p:nvPr/>
        </p:nvSpPr>
        <p:spPr>
          <a:xfrm>
            <a:off x="61333" y="3403997"/>
            <a:ext cx="1809001" cy="109411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B202ADD5-FBFA-BE28-90F0-1C6C0D8004F3}"/>
              </a:ext>
            </a:extLst>
          </p:cNvPr>
          <p:cNvSpPr/>
          <p:nvPr/>
        </p:nvSpPr>
        <p:spPr>
          <a:xfrm>
            <a:off x="2017837" y="2651010"/>
            <a:ext cx="1646567" cy="16966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75581E90-4C60-A208-1A90-8EFDB8305120}"/>
              </a:ext>
            </a:extLst>
          </p:cNvPr>
          <p:cNvSpPr/>
          <p:nvPr/>
        </p:nvSpPr>
        <p:spPr>
          <a:xfrm>
            <a:off x="3733843" y="2358357"/>
            <a:ext cx="1613470" cy="169660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C88CF19E-FC48-FEC6-76A9-A0A518BABC72}"/>
              </a:ext>
            </a:extLst>
          </p:cNvPr>
          <p:cNvSpPr/>
          <p:nvPr/>
        </p:nvSpPr>
        <p:spPr>
          <a:xfrm>
            <a:off x="5417100" y="2003558"/>
            <a:ext cx="1741370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1A69EC2-CF88-60D8-A8F0-DCEE9B4157E8}"/>
              </a:ext>
            </a:extLst>
          </p:cNvPr>
          <p:cNvSpPr txBox="1"/>
          <p:nvPr/>
        </p:nvSpPr>
        <p:spPr>
          <a:xfrm>
            <a:off x="173947" y="3502597"/>
            <a:ext cx="17692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</a:rPr>
              <a:t>I am learning to express ideas about God.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BF326C1-D8F4-AB2F-ADBF-B9F6F9F315E2}"/>
              </a:ext>
            </a:extLst>
          </p:cNvPr>
          <p:cNvSpPr txBox="1"/>
          <p:nvPr/>
        </p:nvSpPr>
        <p:spPr>
          <a:xfrm>
            <a:off x="2133866" y="2770446"/>
            <a:ext cx="148603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</a:rPr>
              <a:t>I am learning to explain how some Muslim people express their ideas about God.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956A6E2-DA81-491A-33B5-0128959D646F}"/>
              </a:ext>
            </a:extLst>
          </p:cNvPr>
          <p:cNvSpPr/>
          <p:nvPr/>
        </p:nvSpPr>
        <p:spPr>
          <a:xfrm>
            <a:off x="3794838" y="2406438"/>
            <a:ext cx="150665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</a:rPr>
              <a:t>I am learning to recognise some of the different forms of God in the Hindu worldview.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677E052-4DEE-6AA2-14C3-0AE85B8F7494}"/>
              </a:ext>
            </a:extLst>
          </p:cNvPr>
          <p:cNvSpPr/>
          <p:nvPr/>
        </p:nvSpPr>
        <p:spPr>
          <a:xfrm>
            <a:off x="5547534" y="2291504"/>
            <a:ext cx="162087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that many Christian people believe Jesus is the son of God and God on Earth.. 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7C597F82-AF7B-9850-BF80-BC9BCD08167A}"/>
              </a:ext>
            </a:extLst>
          </p:cNvPr>
          <p:cNvSpPr/>
          <p:nvPr/>
        </p:nvSpPr>
        <p:spPr>
          <a:xfrm>
            <a:off x="7408056" y="5080586"/>
            <a:ext cx="4748117" cy="166779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Segoe Print" panose="02000600000000000000" pitchFamily="2" charset="0"/>
              <a:cs typeface="Times New Roman" panose="02020603050405020304" pitchFamily="18" charset="0"/>
            </a:endParaRP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Belief, idea, symbol. God, respect, Islamic art, Qur’an, scripture, worldview, Allah, Muslim, religion, unique, murti, Vishnu, Brahman, Hindu, Shiva, celebrate, God, incarnation, Christmas, Jesus, Nativity, church, mosque, mandir. 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B00B6BF-51E2-3B04-E868-0DD5C54C8076}"/>
              </a:ext>
            </a:extLst>
          </p:cNvPr>
          <p:cNvSpPr/>
          <p:nvPr/>
        </p:nvSpPr>
        <p:spPr>
          <a:xfrm>
            <a:off x="9023993" y="5144711"/>
            <a:ext cx="151624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endParaRPr lang="en-GB" sz="12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  <a:p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AABCB3B4-4524-3892-CC58-9F32C715115D}"/>
              </a:ext>
            </a:extLst>
          </p:cNvPr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A5BB0D21-2826-4392-3E65-13C921246349}"/>
              </a:ext>
            </a:extLst>
          </p:cNvPr>
          <p:cNvSpPr/>
          <p:nvPr/>
        </p:nvSpPr>
        <p:spPr>
          <a:xfrm>
            <a:off x="422307" y="362898"/>
            <a:ext cx="30136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Religious Education</a:t>
            </a:r>
          </a:p>
          <a:p>
            <a:pPr algn="ctr"/>
            <a:endParaRPr lang="en-GB" sz="1600" b="1" dirty="0">
              <a:solidFill>
                <a:srgbClr val="002060"/>
              </a:solidFill>
              <a:latin typeface="Segoe Print" panose="02000600000000000000" pitchFamily="2" charset="0"/>
            </a:endParaRP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Year 1 Autumn 2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AC29735C-E26C-1D73-A832-901476B4F4CA}"/>
              </a:ext>
            </a:extLst>
          </p:cNvPr>
          <p:cNvSpPr/>
          <p:nvPr/>
        </p:nvSpPr>
        <p:spPr>
          <a:xfrm>
            <a:off x="4622179" y="206829"/>
            <a:ext cx="7330336" cy="1324933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8951DB1-7519-367A-513D-BAB81F88E242}"/>
              </a:ext>
            </a:extLst>
          </p:cNvPr>
          <p:cNvSpPr txBox="1"/>
          <p:nvPr/>
        </p:nvSpPr>
        <p:spPr>
          <a:xfrm>
            <a:off x="4766234" y="313830"/>
            <a:ext cx="688871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OUTCOME: to recognise that different people have different beliefs about God’s form and appearance. To show respect for differences and similarities in how different religions represent God.</a:t>
            </a:r>
          </a:p>
          <a:p>
            <a:r>
              <a:rPr lang="en-GB" dirty="0">
                <a:latin typeface="Segoe Print" panose="02000600000000000000" pitchFamily="2" charset="0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4DD96F-A947-2480-0C72-1D17F4C3FF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05" y="1527664"/>
            <a:ext cx="856641" cy="831196"/>
          </a:xfrm>
          <a:prstGeom prst="rect">
            <a:avLst/>
          </a:prstGeom>
        </p:spPr>
      </p:pic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2BE48F47-863B-08E1-302A-A6760048571A}"/>
              </a:ext>
            </a:extLst>
          </p:cNvPr>
          <p:cNvSpPr/>
          <p:nvPr/>
        </p:nvSpPr>
        <p:spPr>
          <a:xfrm>
            <a:off x="662189" y="6088100"/>
            <a:ext cx="6392933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</a:t>
            </a:r>
            <a:r>
              <a:rPr lang="en-GB" sz="2000" b="1" dirty="0">
                <a:solidFill>
                  <a:srgbClr val="002060"/>
                </a:solidFill>
                <a:latin typeface="Segoe Print" panose="02000600000000000000" pitchFamily="2" charset="0"/>
              </a:rPr>
              <a:t>What do some people believe God looks like?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3B6FB5-D151-25F3-164C-708BDABAD52D}"/>
              </a:ext>
            </a:extLst>
          </p:cNvPr>
          <p:cNvSpPr/>
          <p:nvPr/>
        </p:nvSpPr>
        <p:spPr>
          <a:xfrm>
            <a:off x="5940" y="4738607"/>
            <a:ext cx="192317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create a piece of art that expresses how some people might view God.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recognise that people have different beliefs.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FF6AF63-82D9-63C7-073D-A7168A1F8345}"/>
              </a:ext>
            </a:extLst>
          </p:cNvPr>
          <p:cNvSpPr/>
          <p:nvPr/>
        </p:nvSpPr>
        <p:spPr>
          <a:xfrm>
            <a:off x="1966169" y="4514853"/>
            <a:ext cx="19638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explain why some people do not represent God as a person. I can talk about how and why some Muslims use the 99 names of Allah.</a:t>
            </a:r>
          </a:p>
          <a:p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977F84-EAC7-5870-9BED-063FD4860511}"/>
              </a:ext>
            </a:extLst>
          </p:cNvPr>
          <p:cNvSpPr/>
          <p:nvPr/>
        </p:nvSpPr>
        <p:spPr>
          <a:xfrm>
            <a:off x="3774624" y="4103039"/>
            <a:ext cx="180900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describe the meaning of different Hindu deities and give an example of one form that God might take in Hindu beliefs. I can explain why some Hindu people believe God has many forms.</a:t>
            </a:r>
          </a:p>
          <a:p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572FB1B-A4C6-A05E-CEAB-FC3EFDFD617B}"/>
              </a:ext>
            </a:extLst>
          </p:cNvPr>
          <p:cNvSpPr/>
          <p:nvPr/>
        </p:nvSpPr>
        <p:spPr>
          <a:xfrm>
            <a:off x="5568694" y="3991783"/>
            <a:ext cx="190028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recognise that many Christians believe Jesus is the son of God and God of Earth.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explain the significance of the Christmas story for many Christians.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  </a:t>
            </a:r>
          </a:p>
        </p:txBody>
      </p:sp>
      <p:sp>
        <p:nvSpPr>
          <p:cNvPr id="9" name="Rounded Rectangle 28">
            <a:extLst>
              <a:ext uri="{FF2B5EF4-FFF2-40B4-BE49-F238E27FC236}">
                <a16:creationId xmlns:a16="http://schemas.microsoft.com/office/drawing/2014/main" id="{FEE1461D-238C-E9AC-5404-4B2F003FBC08}"/>
              </a:ext>
            </a:extLst>
          </p:cNvPr>
          <p:cNvSpPr/>
          <p:nvPr/>
        </p:nvSpPr>
        <p:spPr>
          <a:xfrm>
            <a:off x="7312459" y="1593365"/>
            <a:ext cx="1660501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AAB7349-2D00-0D6A-B99E-8B5B5D1F8B01}"/>
              </a:ext>
            </a:extLst>
          </p:cNvPr>
          <p:cNvSpPr/>
          <p:nvPr/>
        </p:nvSpPr>
        <p:spPr>
          <a:xfrm>
            <a:off x="7439006" y="1735684"/>
            <a:ext cx="1584987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 identify how some religious worldviews refer to and represent God.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D621DC9-F201-235F-20F7-9AD4B62ED66A}"/>
              </a:ext>
            </a:extLst>
          </p:cNvPr>
          <p:cNvSpPr/>
          <p:nvPr/>
        </p:nvSpPr>
        <p:spPr>
          <a:xfrm>
            <a:off x="7368625" y="3594228"/>
            <a:ext cx="210691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identify and describe how God is represented in different religions.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respect how different religious worldviews represent God.</a:t>
            </a:r>
          </a:p>
          <a:p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15" name="Rounded Rectangle 28">
            <a:extLst>
              <a:ext uri="{FF2B5EF4-FFF2-40B4-BE49-F238E27FC236}">
                <a16:creationId xmlns:a16="http://schemas.microsoft.com/office/drawing/2014/main" id="{B4CE0E97-C6DC-AF41-D0D2-5A4ABD53C3A7}"/>
              </a:ext>
            </a:extLst>
          </p:cNvPr>
          <p:cNvSpPr/>
          <p:nvPr/>
        </p:nvSpPr>
        <p:spPr>
          <a:xfrm>
            <a:off x="9231184" y="1552204"/>
            <a:ext cx="1660501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A584DEE-B8F0-683A-AF4A-39D0E057AAB7}"/>
              </a:ext>
            </a:extLst>
          </p:cNvPr>
          <p:cNvSpPr/>
          <p:nvPr/>
        </p:nvSpPr>
        <p:spPr>
          <a:xfrm>
            <a:off x="9238736" y="1875612"/>
            <a:ext cx="17586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identify and explain some of the different names people use for God. 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D644065-9FD5-7D0A-5EFF-E178C61C6B1F}"/>
              </a:ext>
            </a:extLst>
          </p:cNvPr>
          <p:cNvSpPr/>
          <p:nvPr/>
        </p:nvSpPr>
        <p:spPr>
          <a:xfrm>
            <a:off x="9287379" y="3599747"/>
            <a:ext cx="283047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recognise that God can be called by different names by different people. I can list different names for God and explain why people might use different names for God.</a:t>
            </a:r>
          </a:p>
          <a:p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781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0393FA-654C-9716-B6D6-E6A05FDFCA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>
            <a:extLst>
              <a:ext uri="{FF2B5EF4-FFF2-40B4-BE49-F238E27FC236}">
                <a16:creationId xmlns:a16="http://schemas.microsoft.com/office/drawing/2014/main" id="{0C425171-63D5-BC75-A3B9-55BF9DAF8C4A}"/>
              </a:ext>
            </a:extLst>
          </p:cNvPr>
          <p:cNvSpPr/>
          <p:nvPr/>
        </p:nvSpPr>
        <p:spPr>
          <a:xfrm rot="20705933">
            <a:off x="883982" y="3247534"/>
            <a:ext cx="11088996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9CD4FF1-8102-08CB-9E4B-52E90274C21B}"/>
              </a:ext>
            </a:extLst>
          </p:cNvPr>
          <p:cNvSpPr/>
          <p:nvPr/>
        </p:nvSpPr>
        <p:spPr>
          <a:xfrm>
            <a:off x="53056" y="3212468"/>
            <a:ext cx="1951418" cy="160043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BCA1C401-1FB0-C6C9-E520-02A22FE9D416}"/>
              </a:ext>
            </a:extLst>
          </p:cNvPr>
          <p:cNvSpPr/>
          <p:nvPr/>
        </p:nvSpPr>
        <p:spPr>
          <a:xfrm>
            <a:off x="2122569" y="2655613"/>
            <a:ext cx="1646567" cy="16966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A54C20FD-231A-6668-3C75-7756971E3165}"/>
              </a:ext>
            </a:extLst>
          </p:cNvPr>
          <p:cNvSpPr/>
          <p:nvPr/>
        </p:nvSpPr>
        <p:spPr>
          <a:xfrm>
            <a:off x="3872694" y="1938602"/>
            <a:ext cx="1619903" cy="195628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68D68F2D-87C5-B03F-D494-2BA512D6FF35}"/>
              </a:ext>
            </a:extLst>
          </p:cNvPr>
          <p:cNvSpPr/>
          <p:nvPr/>
        </p:nvSpPr>
        <p:spPr>
          <a:xfrm>
            <a:off x="5586967" y="1938602"/>
            <a:ext cx="1741370" cy="170653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9B35322-5336-37C1-8D1B-F70A5D0759A6}"/>
              </a:ext>
            </a:extLst>
          </p:cNvPr>
          <p:cNvSpPr txBox="1"/>
          <p:nvPr/>
        </p:nvSpPr>
        <p:spPr>
          <a:xfrm>
            <a:off x="181006" y="3367596"/>
            <a:ext cx="19353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</a:rPr>
              <a:t>I am investigating investigate different beliefs about God through exploring the 99 names of Allah.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FB80C86-8068-E4CA-9F6F-4AB8BE97F660}"/>
              </a:ext>
            </a:extLst>
          </p:cNvPr>
          <p:cNvSpPr/>
          <p:nvPr/>
        </p:nvSpPr>
        <p:spPr>
          <a:xfrm>
            <a:off x="4001198" y="2116524"/>
            <a:ext cx="150665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</a:rPr>
              <a:t>I am learning to describe what some people believe about God using Jewish scripture.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C42DAE0-E28C-3D6A-B250-ADEBD14BCFEC}"/>
              </a:ext>
            </a:extLst>
          </p:cNvPr>
          <p:cNvSpPr/>
          <p:nvPr/>
        </p:nvSpPr>
        <p:spPr>
          <a:xfrm>
            <a:off x="5671761" y="2044701"/>
            <a:ext cx="174940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describe what some people believe about God using a Christian story.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A147EF95-BA94-315D-CF25-DE2B0FCA58F4}"/>
              </a:ext>
            </a:extLst>
          </p:cNvPr>
          <p:cNvSpPr/>
          <p:nvPr/>
        </p:nvSpPr>
        <p:spPr>
          <a:xfrm>
            <a:off x="7408056" y="4963276"/>
            <a:ext cx="4748117" cy="178510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Segoe Print" panose="02000600000000000000" pitchFamily="2" charset="0"/>
              <a:cs typeface="Times New Roman" panose="02020603050405020304" pitchFamily="18" charset="0"/>
            </a:endParaRP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Allah, believe, God, religion, Qur’an, creator, Muslim, symbol, Abraham, generation, promise, </a:t>
            </a:r>
            <a:r>
              <a:rPr lang="en-GB" sz="1400" dirty="0" err="1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Tenak</a:t>
            </a:r>
            <a:r>
              <a:rPr lang="en-GB" sz="1400" dirty="0">
                <a:solidFill>
                  <a:schemeClr val="tx1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, Christian, scripture, protect, shepherd, Old Testament, incarnation, qualities, miracle, caretaker, Hindum life cycle, Brahman, Trimurti, Ahura Mazda, negative, Zoroastrian, positive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B1EDF310-48D1-9996-720A-EA40D78426A4}"/>
              </a:ext>
            </a:extLst>
          </p:cNvPr>
          <p:cNvSpPr/>
          <p:nvPr/>
        </p:nvSpPr>
        <p:spPr>
          <a:xfrm>
            <a:off x="9033169" y="4955485"/>
            <a:ext cx="151624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endParaRPr lang="en-GB" sz="12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  <a:p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592EF041-677D-B6F8-A294-6DB760147D2A}"/>
              </a:ext>
            </a:extLst>
          </p:cNvPr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51F8CE2C-EB25-C009-1F86-C1C50E5A7267}"/>
              </a:ext>
            </a:extLst>
          </p:cNvPr>
          <p:cNvSpPr/>
          <p:nvPr/>
        </p:nvSpPr>
        <p:spPr>
          <a:xfrm>
            <a:off x="422307" y="362898"/>
            <a:ext cx="30136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Religious Education</a:t>
            </a:r>
          </a:p>
          <a:p>
            <a:pPr algn="ctr"/>
            <a:endParaRPr lang="en-GB" sz="1600" b="1" dirty="0">
              <a:solidFill>
                <a:srgbClr val="002060"/>
              </a:solidFill>
              <a:latin typeface="Segoe Print" panose="02000600000000000000" pitchFamily="2" charset="0"/>
            </a:endParaRP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Year 1 Spring 1 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86A27332-6692-D22D-5193-D971F7EF2700}"/>
              </a:ext>
            </a:extLst>
          </p:cNvPr>
          <p:cNvSpPr/>
          <p:nvPr/>
        </p:nvSpPr>
        <p:spPr>
          <a:xfrm>
            <a:off x="4255477" y="206830"/>
            <a:ext cx="7697038" cy="120032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18AF721A-F4B7-00E1-A65D-C7D55128CDD3}"/>
              </a:ext>
            </a:extLst>
          </p:cNvPr>
          <p:cNvSpPr txBox="1"/>
          <p:nvPr/>
        </p:nvSpPr>
        <p:spPr>
          <a:xfrm>
            <a:off x="4255477" y="313830"/>
            <a:ext cx="73994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OUTCOME: to explore and compare beliefs about God across different religions and worldviews, using stories, names, and teachings to understand what believers think God does. </a:t>
            </a:r>
            <a:endParaRPr lang="en-GB" b="1" dirty="0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316D64-9F2C-2952-5BCA-4EE9FDF674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05" y="1527664"/>
            <a:ext cx="856641" cy="831196"/>
          </a:xfrm>
          <a:prstGeom prst="rect">
            <a:avLst/>
          </a:prstGeom>
        </p:spPr>
      </p:pic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CE3730C0-9F17-050C-6D90-B3A8FC412176}"/>
              </a:ext>
            </a:extLst>
          </p:cNvPr>
          <p:cNvSpPr/>
          <p:nvPr/>
        </p:nvSpPr>
        <p:spPr>
          <a:xfrm>
            <a:off x="2760784" y="6073633"/>
            <a:ext cx="4509623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Q: </a:t>
            </a:r>
            <a:r>
              <a:rPr lang="en-GB" sz="2000" b="1" dirty="0">
                <a:solidFill>
                  <a:srgbClr val="002060"/>
                </a:solidFill>
                <a:latin typeface="Segoe Print" panose="02000600000000000000" pitchFamily="2" charset="0"/>
              </a:rPr>
              <a:t>What is God’s job?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770A09-4CB6-58EA-1455-20EC842A5FEA}"/>
              </a:ext>
            </a:extLst>
          </p:cNvPr>
          <p:cNvSpPr/>
          <p:nvPr/>
        </p:nvSpPr>
        <p:spPr>
          <a:xfrm>
            <a:off x="61333" y="4884335"/>
            <a:ext cx="20612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identify some characteristics of God in the 99 names. I can choose one name and draw a symbol to show what it might suggest about God for some people.</a:t>
            </a:r>
          </a:p>
          <a:p>
            <a:pPr lvl="0"/>
            <a:b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</a:br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73FBB58-E3D1-3DB4-AAE2-856F3AECB87A}"/>
              </a:ext>
            </a:extLst>
          </p:cNvPr>
          <p:cNvSpPr/>
          <p:nvPr/>
        </p:nvSpPr>
        <p:spPr>
          <a:xfrm>
            <a:off x="3932038" y="4145235"/>
            <a:ext cx="1684527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listen to and talk about what Jewish scripture says about God.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draw a picture to show how some people believe God protects and helps people.</a:t>
            </a:r>
          </a:p>
          <a:p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8F0EF04-FF87-9438-55B5-E2C2629D3C40}"/>
              </a:ext>
            </a:extLst>
          </p:cNvPr>
          <p:cNvSpPr/>
          <p:nvPr/>
        </p:nvSpPr>
        <p:spPr>
          <a:xfrm>
            <a:off x="5568694" y="3991783"/>
            <a:ext cx="190028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listen carefully to stories about Jesus and talk about what many Christians believe Jesus did to help people.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describe what these stories show some people about God’s job or qualities.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  </a:t>
            </a:r>
          </a:p>
        </p:txBody>
      </p:sp>
      <p:sp>
        <p:nvSpPr>
          <p:cNvPr id="9" name="Rounded Rectangle 28">
            <a:extLst>
              <a:ext uri="{FF2B5EF4-FFF2-40B4-BE49-F238E27FC236}">
                <a16:creationId xmlns:a16="http://schemas.microsoft.com/office/drawing/2014/main" id="{B0AC296F-4A1F-637E-3E9D-6DAAD282C096}"/>
              </a:ext>
            </a:extLst>
          </p:cNvPr>
          <p:cNvSpPr/>
          <p:nvPr/>
        </p:nvSpPr>
        <p:spPr>
          <a:xfrm>
            <a:off x="7475946" y="1478657"/>
            <a:ext cx="1821202" cy="173381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1731A19-F9D3-92E1-61BB-C702032CFE46}"/>
              </a:ext>
            </a:extLst>
          </p:cNvPr>
          <p:cNvSpPr/>
          <p:nvPr/>
        </p:nvSpPr>
        <p:spPr>
          <a:xfrm>
            <a:off x="7548347" y="1629568"/>
            <a:ext cx="179347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describe what some Hindus believe about God’s different forms and the Trimurti.</a:t>
            </a:r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4D5BECB-379D-0F88-45E7-91D7C15E1ACA}"/>
              </a:ext>
            </a:extLst>
          </p:cNvPr>
          <p:cNvSpPr/>
          <p:nvPr/>
        </p:nvSpPr>
        <p:spPr>
          <a:xfrm>
            <a:off x="7533088" y="3143094"/>
            <a:ext cx="2307485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400" dirty="0">
              <a:solidFill>
                <a:srgbClr val="7030A0"/>
              </a:solidFill>
              <a:latin typeface="Segoe Print" panose="02000600000000000000" pitchFamily="2" charset="0"/>
            </a:endParaRP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name the three Hindu forms of God in the Trimurti. I can say what some Hindu people think each form shows about God’s job. I can talk about what some Hindu people believe about God.</a:t>
            </a:r>
          </a:p>
          <a:p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  <a:p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15" name="Rounded Rectangle 28">
            <a:extLst>
              <a:ext uri="{FF2B5EF4-FFF2-40B4-BE49-F238E27FC236}">
                <a16:creationId xmlns:a16="http://schemas.microsoft.com/office/drawing/2014/main" id="{7F98DC59-4E5E-E8AB-851A-257DDC48FEB0}"/>
              </a:ext>
            </a:extLst>
          </p:cNvPr>
          <p:cNvSpPr/>
          <p:nvPr/>
        </p:nvSpPr>
        <p:spPr>
          <a:xfrm>
            <a:off x="9660893" y="1270751"/>
            <a:ext cx="1660501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2A31C68-5508-BEB7-B81A-DE5169FE719E}"/>
              </a:ext>
            </a:extLst>
          </p:cNvPr>
          <p:cNvSpPr/>
          <p:nvPr/>
        </p:nvSpPr>
        <p:spPr>
          <a:xfrm>
            <a:off x="9660893" y="1482519"/>
            <a:ext cx="1758684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 explore some Zoroastrian beliefs about God through their creation story.</a:t>
            </a:r>
          </a:p>
          <a:p>
            <a:endParaRPr lang="en-GB" sz="1200" dirty="0">
              <a:latin typeface="Segoe Print" panose="0200060000000000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BFC729C-A1BA-B679-DB33-B86FAD896562}"/>
              </a:ext>
            </a:extLst>
          </p:cNvPr>
          <p:cNvSpPr/>
          <p:nvPr/>
        </p:nvSpPr>
        <p:spPr>
          <a:xfrm>
            <a:off x="9715686" y="3176100"/>
            <a:ext cx="222072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describe what some Zoroastrian people believe about God, making links with the story. I can identify some similarities and differences between what people from different worldviews believe about God.</a:t>
            </a:r>
          </a:p>
          <a:p>
            <a:endParaRPr lang="en-GB" sz="1200" dirty="0">
              <a:solidFill>
                <a:srgbClr val="7030A0"/>
              </a:solidFill>
              <a:latin typeface="Segoe Print" panose="020006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824493-7DD5-F746-1F59-E189FC7A8BB4}"/>
              </a:ext>
            </a:extLst>
          </p:cNvPr>
          <p:cNvSpPr txBox="1"/>
          <p:nvPr/>
        </p:nvSpPr>
        <p:spPr>
          <a:xfrm>
            <a:off x="2191337" y="2734975"/>
            <a:ext cx="154945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am learning to identify what a Jewish story teaches about a special relationship with God.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552E2DE-4588-84FA-AF3B-B0260FBECD2A}"/>
              </a:ext>
            </a:extLst>
          </p:cNvPr>
          <p:cNvSpPr/>
          <p:nvPr/>
        </p:nvSpPr>
        <p:spPr>
          <a:xfrm>
            <a:off x="2083715" y="4676124"/>
            <a:ext cx="196689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describe what God promised Abraham in the story.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talk about how Jewish and Muslim people might describe God.</a:t>
            </a:r>
          </a:p>
        </p:txBody>
      </p:sp>
    </p:spTree>
    <p:extLst>
      <p:ext uri="{BB962C8B-B14F-4D97-AF65-F5344CB8AC3E}">
        <p14:creationId xmlns:p14="http://schemas.microsoft.com/office/powerpoint/2010/main" val="8955023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78EBA0-DE68-70D6-4E4D-6B8CA9AB80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>
            <a:extLst>
              <a:ext uri="{FF2B5EF4-FFF2-40B4-BE49-F238E27FC236}">
                <a16:creationId xmlns:a16="http://schemas.microsoft.com/office/drawing/2014/main" id="{78F2D7F9-413E-30E4-BB2D-C14CDF63CA35}"/>
              </a:ext>
            </a:extLst>
          </p:cNvPr>
          <p:cNvSpPr/>
          <p:nvPr/>
        </p:nvSpPr>
        <p:spPr>
          <a:xfrm rot="20705933">
            <a:off x="876060" y="3186959"/>
            <a:ext cx="11314388" cy="40168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A0F411B9-624A-5C17-AF82-14C626ACD28B}"/>
              </a:ext>
            </a:extLst>
          </p:cNvPr>
          <p:cNvSpPr/>
          <p:nvPr/>
        </p:nvSpPr>
        <p:spPr>
          <a:xfrm>
            <a:off x="53056" y="3212468"/>
            <a:ext cx="1747378" cy="160043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887ED008-A8EE-4DF1-22AB-7C7690B5091F}"/>
              </a:ext>
            </a:extLst>
          </p:cNvPr>
          <p:cNvSpPr/>
          <p:nvPr/>
        </p:nvSpPr>
        <p:spPr>
          <a:xfrm>
            <a:off x="1845611" y="2655613"/>
            <a:ext cx="2080032" cy="16966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D5D6B184-9BA9-2DBA-4A67-672113E01885}"/>
              </a:ext>
            </a:extLst>
          </p:cNvPr>
          <p:cNvSpPr/>
          <p:nvPr/>
        </p:nvSpPr>
        <p:spPr>
          <a:xfrm>
            <a:off x="3985939" y="2412778"/>
            <a:ext cx="1506658" cy="148210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0BDFE05C-2B2A-7800-5F2C-DDADB0A44505}"/>
              </a:ext>
            </a:extLst>
          </p:cNvPr>
          <p:cNvSpPr/>
          <p:nvPr/>
        </p:nvSpPr>
        <p:spPr>
          <a:xfrm>
            <a:off x="5534676" y="1867094"/>
            <a:ext cx="2056571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dirty="0">
                <a:solidFill>
                  <a:prstClr val="black"/>
                </a:solidFill>
                <a:latin typeface="Segoe Print" panose="02000600000000000000" pitchFamily="2" charset="0"/>
              </a:rPr>
              <a:t>I am investigating what some Muslims believe about caring for the world by exploring stories from Muhammad.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8F77E7C-3941-A36B-1DE4-376FB8CC6D9A}"/>
              </a:ext>
            </a:extLst>
          </p:cNvPr>
          <p:cNvSpPr txBox="1"/>
          <p:nvPr/>
        </p:nvSpPr>
        <p:spPr>
          <a:xfrm>
            <a:off x="181007" y="3367596"/>
            <a:ext cx="176928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am learning to explore who might own the world through a creation story.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4C196D4-5061-6C88-70E1-45F8FA9F1E01}"/>
              </a:ext>
            </a:extLst>
          </p:cNvPr>
          <p:cNvSpPr txBox="1"/>
          <p:nvPr/>
        </p:nvSpPr>
        <p:spPr>
          <a:xfrm>
            <a:off x="1849246" y="2831128"/>
            <a:ext cx="21524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am investigating why some people believe God created humans last in the Jewish and Christian creation story.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080039F-A6BF-FF2D-9022-487EC761CDB5}"/>
              </a:ext>
            </a:extLst>
          </p:cNvPr>
          <p:cNvSpPr/>
          <p:nvPr/>
        </p:nvSpPr>
        <p:spPr>
          <a:xfrm>
            <a:off x="4020973" y="2561800"/>
            <a:ext cx="150665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am exploring the meaning of stewardship by analysing quotes.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E22CD4C2-16B2-0F3A-2AF3-3353E9BB85D2}"/>
              </a:ext>
            </a:extLst>
          </p:cNvPr>
          <p:cNvSpPr/>
          <p:nvPr/>
        </p:nvSpPr>
        <p:spPr>
          <a:xfrm>
            <a:off x="7408056" y="4963276"/>
            <a:ext cx="4748117" cy="178510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Times New Roman" panose="02020603050405020304" pitchFamily="18" charset="0"/>
              </a:rPr>
              <a:t>Belief, creation, God, Hindu, Ownership, Christian, creator, gift, Jewish, care, Earth. Qualities, scripture, creature, order, religion, quote, Genesis, mitzvot, respect, stewardship, environment, prophet, Muhammad, responsibility, ahimsa, humanist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E493B94-90B2-26F5-4DC8-7826789E08E1}"/>
              </a:ext>
            </a:extLst>
          </p:cNvPr>
          <p:cNvSpPr/>
          <p:nvPr/>
        </p:nvSpPr>
        <p:spPr>
          <a:xfrm>
            <a:off x="9033169" y="4955485"/>
            <a:ext cx="151624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sng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67CB3219-98BB-56C6-9044-DE43F01027E6}"/>
              </a:ext>
            </a:extLst>
          </p:cNvPr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13F57F4-89D8-A310-1415-EA800504674A}"/>
              </a:ext>
            </a:extLst>
          </p:cNvPr>
          <p:cNvSpPr/>
          <p:nvPr/>
        </p:nvSpPr>
        <p:spPr>
          <a:xfrm>
            <a:off x="422307" y="362898"/>
            <a:ext cx="30136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LEARNING JOURNEY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Religious Education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Year 1 Spring 2 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6A489B10-70BF-8EF0-12F2-C366BCD34DF9}"/>
              </a:ext>
            </a:extLst>
          </p:cNvPr>
          <p:cNvSpPr/>
          <p:nvPr/>
        </p:nvSpPr>
        <p:spPr>
          <a:xfrm>
            <a:off x="4622179" y="206829"/>
            <a:ext cx="7330336" cy="114201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53EF60B-C4A8-2F6D-E6E2-E87E83DE5656}"/>
              </a:ext>
            </a:extLst>
          </p:cNvPr>
          <p:cNvSpPr txBox="1"/>
          <p:nvPr/>
        </p:nvSpPr>
        <p:spPr>
          <a:xfrm>
            <a:off x="4750163" y="218685"/>
            <a:ext cx="68887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OUTCOME: to understand how different beliefs teach people to look after the world and all living things, and say why caring for our planet is important. 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C3384A-13B4-2E27-928E-6A6469E3AD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05" y="1527664"/>
            <a:ext cx="856641" cy="831196"/>
          </a:xfrm>
          <a:prstGeom prst="rect">
            <a:avLst/>
          </a:prstGeom>
        </p:spPr>
      </p:pic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10D8B745-89A3-663B-8EBF-D39437C5AEAC}"/>
              </a:ext>
            </a:extLst>
          </p:cNvPr>
          <p:cNvSpPr/>
          <p:nvPr/>
        </p:nvSpPr>
        <p:spPr>
          <a:xfrm>
            <a:off x="1393708" y="6073633"/>
            <a:ext cx="5393954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Q: Why should we care for the world?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9F3129-D1F2-8084-4CD9-CBD15B78F53D}"/>
              </a:ext>
            </a:extLst>
          </p:cNvPr>
          <p:cNvSpPr/>
          <p:nvPr/>
        </p:nvSpPr>
        <p:spPr>
          <a:xfrm>
            <a:off x="61333" y="4884335"/>
            <a:ext cx="185948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recognise that some people believe the world is a gift.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identify who some people believe created the world.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DD0239-F431-DB98-56DF-90BC7D061B81}"/>
              </a:ext>
            </a:extLst>
          </p:cNvPr>
          <p:cNvSpPr/>
          <p:nvPr/>
        </p:nvSpPr>
        <p:spPr>
          <a:xfrm>
            <a:off x="2079245" y="4572184"/>
            <a:ext cx="187351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identify differences between animal and human qualities. I can give reasons why humans might have been created last.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AFD944C-583A-E785-D47C-EA1FD35DC008}"/>
              </a:ext>
            </a:extLst>
          </p:cNvPr>
          <p:cNvSpPr/>
          <p:nvPr/>
        </p:nvSpPr>
        <p:spPr>
          <a:xfrm>
            <a:off x="3847284" y="4202852"/>
            <a:ext cx="176928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explain what ‘stewardship’ means. I can discuss the difference between ‘ownership’ and ‘stewardship’.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express my thoughts about looking after the world.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29C18C0-72A2-BEB4-3609-6CAB26E71820}"/>
              </a:ext>
            </a:extLst>
          </p:cNvPr>
          <p:cNvSpPr/>
          <p:nvPr/>
        </p:nvSpPr>
        <p:spPr>
          <a:xfrm>
            <a:off x="5568694" y="3991783"/>
            <a:ext cx="190028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know that Muhammad is a very special person for Muslim people. I can recognise examples of stewardship in some stories from Muhammad.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  </a:t>
            </a:r>
          </a:p>
        </p:txBody>
      </p:sp>
      <p:sp>
        <p:nvSpPr>
          <p:cNvPr id="9" name="Rounded Rectangle 28">
            <a:extLst>
              <a:ext uri="{FF2B5EF4-FFF2-40B4-BE49-F238E27FC236}">
                <a16:creationId xmlns:a16="http://schemas.microsoft.com/office/drawing/2014/main" id="{A14A343C-B163-8989-8C0A-6B11747B615B}"/>
              </a:ext>
            </a:extLst>
          </p:cNvPr>
          <p:cNvSpPr/>
          <p:nvPr/>
        </p:nvSpPr>
        <p:spPr>
          <a:xfrm>
            <a:off x="7636646" y="1544413"/>
            <a:ext cx="1913151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B451AAE-7A67-73C0-5842-D3A607165DA4}"/>
              </a:ext>
            </a:extLst>
          </p:cNvPr>
          <p:cNvSpPr/>
          <p:nvPr/>
        </p:nvSpPr>
        <p:spPr>
          <a:xfrm>
            <a:off x="7671680" y="1768837"/>
            <a:ext cx="189904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recognise why some people believe it is important to care for the world by exploring ahimsa.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1B96B9-A545-5B21-9D99-FDA867586BC2}"/>
              </a:ext>
            </a:extLst>
          </p:cNvPr>
          <p:cNvSpPr/>
          <p:nvPr/>
        </p:nvSpPr>
        <p:spPr>
          <a:xfrm>
            <a:off x="7529543" y="3233827"/>
            <a:ext cx="2307485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explain what ‘ahimsa’ means and recognise examples of caring for the world which reflect ahimsa. I can discuss why some people believe looking after all living creatures is important.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15" name="Rounded Rectangle 28">
            <a:extLst>
              <a:ext uri="{FF2B5EF4-FFF2-40B4-BE49-F238E27FC236}">
                <a16:creationId xmlns:a16="http://schemas.microsoft.com/office/drawing/2014/main" id="{6C6ED387-3660-6D74-AD73-49732BF0251E}"/>
              </a:ext>
            </a:extLst>
          </p:cNvPr>
          <p:cNvSpPr/>
          <p:nvPr/>
        </p:nvSpPr>
        <p:spPr>
          <a:xfrm>
            <a:off x="9754391" y="1552204"/>
            <a:ext cx="1860921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3B6EBDA-6861-3C6E-7550-55FB1677997E}"/>
              </a:ext>
            </a:extLst>
          </p:cNvPr>
          <p:cNvSpPr/>
          <p:nvPr/>
        </p:nvSpPr>
        <p:spPr>
          <a:xfrm>
            <a:off x="9897591" y="1683032"/>
            <a:ext cx="1741313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 understand the importance of taking care of the world from different worldviews.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0830237-853A-2125-1DA9-B40A361AAB60}"/>
              </a:ext>
            </a:extLst>
          </p:cNvPr>
          <p:cNvSpPr/>
          <p:nvPr/>
        </p:nvSpPr>
        <p:spPr>
          <a:xfrm>
            <a:off x="9775323" y="3188093"/>
            <a:ext cx="2235670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recognise why people care for the world and similarities in viewpoints about caring for the world. I can explain why I think it is important to care for the world.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22123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A97CA3-F283-A598-413E-5B10CEFF18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>
            <a:extLst>
              <a:ext uri="{FF2B5EF4-FFF2-40B4-BE49-F238E27FC236}">
                <a16:creationId xmlns:a16="http://schemas.microsoft.com/office/drawing/2014/main" id="{A3F76C17-390F-3887-1610-4243995998E0}"/>
              </a:ext>
            </a:extLst>
          </p:cNvPr>
          <p:cNvSpPr/>
          <p:nvPr/>
        </p:nvSpPr>
        <p:spPr>
          <a:xfrm rot="20705933">
            <a:off x="510618" y="2816396"/>
            <a:ext cx="11614165" cy="633831"/>
          </a:xfrm>
          <a:prstGeom prst="rightArrow">
            <a:avLst>
              <a:gd name="adj1" fmla="val 50345"/>
              <a:gd name="adj2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BF94F16B-C883-17C2-AF10-1AD1D3E94295}"/>
              </a:ext>
            </a:extLst>
          </p:cNvPr>
          <p:cNvSpPr/>
          <p:nvPr/>
        </p:nvSpPr>
        <p:spPr>
          <a:xfrm>
            <a:off x="53056" y="3212468"/>
            <a:ext cx="1951418" cy="160043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A0D9A761-7EBA-8917-ABDA-C9B07EBB9C72}"/>
              </a:ext>
            </a:extLst>
          </p:cNvPr>
          <p:cNvSpPr/>
          <p:nvPr/>
        </p:nvSpPr>
        <p:spPr>
          <a:xfrm>
            <a:off x="2059995" y="2544479"/>
            <a:ext cx="1646567" cy="16966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D1BAC2DE-7826-DDAC-87A6-75171CB6DDD1}"/>
              </a:ext>
            </a:extLst>
          </p:cNvPr>
          <p:cNvSpPr/>
          <p:nvPr/>
        </p:nvSpPr>
        <p:spPr>
          <a:xfrm>
            <a:off x="3768120" y="2198286"/>
            <a:ext cx="1818847" cy="16966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9743A0BF-1D36-8AD1-9BB5-1D425CEB0A92}"/>
              </a:ext>
            </a:extLst>
          </p:cNvPr>
          <p:cNvSpPr/>
          <p:nvPr/>
        </p:nvSpPr>
        <p:spPr>
          <a:xfrm>
            <a:off x="5642939" y="1810085"/>
            <a:ext cx="1888978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ED1B7A7-DFEF-6BD2-8A02-4FE1508465CA}"/>
              </a:ext>
            </a:extLst>
          </p:cNvPr>
          <p:cNvSpPr txBox="1"/>
          <p:nvPr/>
        </p:nvSpPr>
        <p:spPr>
          <a:xfrm>
            <a:off x="181007" y="3367596"/>
            <a:ext cx="176928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am learning why new babies are special by exploring beliefs about God as a creator.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F0C3A0A-12D8-2B50-8229-1A69C9362628}"/>
              </a:ext>
            </a:extLst>
          </p:cNvPr>
          <p:cNvSpPr txBox="1"/>
          <p:nvPr/>
        </p:nvSpPr>
        <p:spPr>
          <a:xfrm>
            <a:off x="2105626" y="2659328"/>
            <a:ext cx="15494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am learning why some Muslim people welcome a new baby with the Adhan.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694B794-92C3-030D-6E78-EE736F0E29B4}"/>
              </a:ext>
            </a:extLst>
          </p:cNvPr>
          <p:cNvSpPr/>
          <p:nvPr/>
        </p:nvSpPr>
        <p:spPr>
          <a:xfrm>
            <a:off x="3809606" y="2354088"/>
            <a:ext cx="181239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am learning that some Muslim people welcome a new baby by investigating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Aqiqah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67ACFB6-A3D6-2712-D4A3-2533193188CB}"/>
              </a:ext>
            </a:extLst>
          </p:cNvPr>
          <p:cNvSpPr/>
          <p:nvPr/>
        </p:nvSpPr>
        <p:spPr>
          <a:xfrm>
            <a:off x="5772023" y="1961375"/>
            <a:ext cx="1695622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how  some Hindu people welcome a new baby by exploring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Jatakarma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83409B9A-644A-7257-CA45-EAAA49BF4F81}"/>
              </a:ext>
            </a:extLst>
          </p:cNvPr>
          <p:cNvSpPr/>
          <p:nvPr/>
        </p:nvSpPr>
        <p:spPr>
          <a:xfrm>
            <a:off x="7581666" y="4963276"/>
            <a:ext cx="4574507" cy="178510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Times New Roman" panose="02020603050405020304" pitchFamily="18" charset="0"/>
              </a:rPr>
              <a:t>Belief, blessing, gift, Christian, Jewish, celebrate, creation, God, precious, Adhan, ceremony, welcome, Al</a:t>
            </a:r>
            <a:r>
              <a:rPr lang="en-GB" sz="1400" dirty="0" err="1">
                <a:solidFill>
                  <a:prstClr val="black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lah</a:t>
            </a:r>
            <a:r>
              <a:rPr lang="en-GB" sz="1400" dirty="0">
                <a:solidFill>
                  <a:prstClr val="black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, Muslim, </a:t>
            </a:r>
            <a:r>
              <a:rPr lang="en-GB" sz="1400" dirty="0" err="1">
                <a:solidFill>
                  <a:prstClr val="black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Aqiqah</a:t>
            </a:r>
            <a:r>
              <a:rPr lang="en-GB" sz="1400" dirty="0">
                <a:solidFill>
                  <a:prstClr val="black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, charity, The Five Pillars of Islam, community, Zakat, Aum. </a:t>
            </a:r>
            <a:r>
              <a:rPr lang="en-GB" sz="1400" dirty="0" err="1">
                <a:solidFill>
                  <a:prstClr val="black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Jatakarma</a:t>
            </a:r>
            <a:r>
              <a:rPr lang="en-GB" sz="1400" dirty="0">
                <a:solidFill>
                  <a:prstClr val="black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, baptism, church, godparents, font, vicar, gurdwara, Sikh,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1AEF31C-0E28-7D11-93A2-5119DCEE514C}"/>
              </a:ext>
            </a:extLst>
          </p:cNvPr>
          <p:cNvSpPr/>
          <p:nvPr/>
        </p:nvSpPr>
        <p:spPr>
          <a:xfrm>
            <a:off x="9033169" y="4955485"/>
            <a:ext cx="151624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sng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A5787ACD-2C20-77F7-316B-3FD12B8F64EF}"/>
              </a:ext>
            </a:extLst>
          </p:cNvPr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C85C6B11-047C-DA13-BF0C-9C2F94FAAEEA}"/>
              </a:ext>
            </a:extLst>
          </p:cNvPr>
          <p:cNvSpPr/>
          <p:nvPr/>
        </p:nvSpPr>
        <p:spPr>
          <a:xfrm>
            <a:off x="422307" y="362898"/>
            <a:ext cx="30136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LEARNING JOURNEY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Religious Education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Year 1 Summer 1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F9C3F9E7-AE8C-69AB-BC2F-9CEC828F3F18}"/>
              </a:ext>
            </a:extLst>
          </p:cNvPr>
          <p:cNvSpPr/>
          <p:nvPr/>
        </p:nvSpPr>
        <p:spPr>
          <a:xfrm>
            <a:off x="4622179" y="206829"/>
            <a:ext cx="7330336" cy="114201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081BC92-7FD2-68C8-7A93-F3497F3BE9B7}"/>
              </a:ext>
            </a:extLst>
          </p:cNvPr>
          <p:cNvSpPr txBox="1"/>
          <p:nvPr/>
        </p:nvSpPr>
        <p:spPr>
          <a:xfrm>
            <a:off x="4766234" y="313830"/>
            <a:ext cx="68887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OUTCOME: to </a:t>
            </a:r>
            <a:r>
              <a:rPr lang="en-GB" dirty="0">
                <a:solidFill>
                  <a:prstClr val="black"/>
                </a:solidFill>
                <a:latin typeface="Segoe Print" panose="02000600000000000000" pitchFamily="2" charset="0"/>
              </a:rPr>
              <a:t>understand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how different people welcome and celebrate a new baby, and explain why these special ceremonies and promises are important to them.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867880-65CF-48C8-3DF1-000C8ABD6D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05" y="1527664"/>
            <a:ext cx="856641" cy="831196"/>
          </a:xfrm>
          <a:prstGeom prst="rect">
            <a:avLst/>
          </a:prstGeom>
        </p:spPr>
      </p:pic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475E7A42-66AB-91F9-B4A9-B520D5A5F530}"/>
              </a:ext>
            </a:extLst>
          </p:cNvPr>
          <p:cNvSpPr/>
          <p:nvPr/>
        </p:nvSpPr>
        <p:spPr>
          <a:xfrm>
            <a:off x="756138" y="6073633"/>
            <a:ext cx="6607557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Q: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How do we know that new babies are special?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2626D8-FD1B-5B61-D562-5CFE25D299B8}"/>
              </a:ext>
            </a:extLst>
          </p:cNvPr>
          <p:cNvSpPr/>
          <p:nvPr/>
        </p:nvSpPr>
        <p:spPr>
          <a:xfrm>
            <a:off x="61333" y="4884335"/>
            <a:ext cx="194314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recall the belief that there is a God who made humans in the creation story. I can discuss why new babies are considered special.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684639-21B4-C4C8-8D9B-2C0B95D5E13B}"/>
              </a:ext>
            </a:extLst>
          </p:cNvPr>
          <p:cNvSpPr/>
          <p:nvPr/>
        </p:nvSpPr>
        <p:spPr>
          <a:xfrm>
            <a:off x="1962027" y="4436968"/>
            <a:ext cx="201245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describe what the Adhan is. I can identify who says the Adhan to a new baby. I can discuss why some people believe introducing a new baby to God is important.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41BE04-CEB8-8C13-8D16-E8D2D861ED9A}"/>
              </a:ext>
            </a:extLst>
          </p:cNvPr>
          <p:cNvSpPr/>
          <p:nvPr/>
        </p:nvSpPr>
        <p:spPr>
          <a:xfrm>
            <a:off x="3932038" y="4145235"/>
            <a:ext cx="168452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explain why some Muslim people shave a baby’s head. I can describe the meaning of charity and why this is important to some people.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8C3A577-E84E-F4CC-CA4E-E8312E536A49}"/>
              </a:ext>
            </a:extLst>
          </p:cNvPr>
          <p:cNvSpPr/>
          <p:nvPr/>
        </p:nvSpPr>
        <p:spPr>
          <a:xfrm>
            <a:off x="5569207" y="3795933"/>
            <a:ext cx="201245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identify the important parts of </a:t>
            </a:r>
            <a:r>
              <a:rPr kumimoji="0" lang="en-GB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Jatakarma</a:t>
            </a:r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 and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describe why </a:t>
            </a:r>
            <a:r>
              <a:rPr kumimoji="0" lang="en-GB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Jatakarama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 is important to some Hindu people. I can explore similarities between </a:t>
            </a:r>
            <a:r>
              <a:rPr kumimoji="0" lang="en-GB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Jatakarma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 and Adhan and </a:t>
            </a:r>
            <a:r>
              <a:rPr kumimoji="0" lang="en-GB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Aqiqah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9" name="Rounded Rectangle 28">
            <a:extLst>
              <a:ext uri="{FF2B5EF4-FFF2-40B4-BE49-F238E27FC236}">
                <a16:creationId xmlns:a16="http://schemas.microsoft.com/office/drawing/2014/main" id="{39C2B901-9BAD-82C9-3F48-60234506552C}"/>
              </a:ext>
            </a:extLst>
          </p:cNvPr>
          <p:cNvSpPr/>
          <p:nvPr/>
        </p:nvSpPr>
        <p:spPr>
          <a:xfrm>
            <a:off x="7636646" y="1544413"/>
            <a:ext cx="1660501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6E9BB62-D4CD-6ED1-855B-A72A95159221}"/>
              </a:ext>
            </a:extLst>
          </p:cNvPr>
          <p:cNvSpPr/>
          <p:nvPr/>
        </p:nvSpPr>
        <p:spPr>
          <a:xfrm>
            <a:off x="7671680" y="1768837"/>
            <a:ext cx="166050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exploring how promises are made during Christian baptism ceremonies.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66FD0B9-E668-7FF5-D624-8CF4202CDD0E}"/>
              </a:ext>
            </a:extLst>
          </p:cNvPr>
          <p:cNvSpPr/>
          <p:nvPr/>
        </p:nvSpPr>
        <p:spPr>
          <a:xfrm>
            <a:off x="7514157" y="3305699"/>
            <a:ext cx="2307485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 can describe what a promise is and discuss what promises might be made by some Christians for a new baby. I can make links between baby welcoming ceremonies.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</a:b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15" name="Rounded Rectangle 28">
            <a:extLst>
              <a:ext uri="{FF2B5EF4-FFF2-40B4-BE49-F238E27FC236}">
                <a16:creationId xmlns:a16="http://schemas.microsoft.com/office/drawing/2014/main" id="{E655576B-86F6-ABEC-43DF-0CEC0D8AA1CA}"/>
              </a:ext>
            </a:extLst>
          </p:cNvPr>
          <p:cNvSpPr/>
          <p:nvPr/>
        </p:nvSpPr>
        <p:spPr>
          <a:xfrm>
            <a:off x="9524936" y="1445279"/>
            <a:ext cx="2065516" cy="148180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014CADD-6218-655E-98F7-12D249ED1EAA}"/>
              </a:ext>
            </a:extLst>
          </p:cNvPr>
          <p:cNvSpPr/>
          <p:nvPr/>
        </p:nvSpPr>
        <p:spPr>
          <a:xfrm>
            <a:off x="9661740" y="1542091"/>
            <a:ext cx="20655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identify why names are sometimes an important part of baby welcoming ceremonies.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FAFB25-6AF1-66D7-9F68-ABB6011776E9}"/>
              </a:ext>
            </a:extLst>
          </p:cNvPr>
          <p:cNvSpPr/>
          <p:nvPr/>
        </p:nvSpPr>
        <p:spPr>
          <a:xfrm>
            <a:off x="9686601" y="3083406"/>
            <a:ext cx="217719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 can identify the ways some people choose a name for a baby.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describe what some people might do at baby naming ceremonies.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look for similarities between religious and Humanist baby naming ceremonies.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74828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F538FE-7938-21C1-7867-06F8848641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>
            <a:extLst>
              <a:ext uri="{FF2B5EF4-FFF2-40B4-BE49-F238E27FC236}">
                <a16:creationId xmlns:a16="http://schemas.microsoft.com/office/drawing/2014/main" id="{12A44B21-9595-D88E-BFC5-B4B953D94F1C}"/>
              </a:ext>
            </a:extLst>
          </p:cNvPr>
          <p:cNvSpPr/>
          <p:nvPr/>
        </p:nvSpPr>
        <p:spPr>
          <a:xfrm rot="20705933">
            <a:off x="438137" y="2536944"/>
            <a:ext cx="11873591" cy="94413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F6C95F11-36B3-BF5B-C7C3-D34BF6DEB033}"/>
              </a:ext>
            </a:extLst>
          </p:cNvPr>
          <p:cNvSpPr/>
          <p:nvPr/>
        </p:nvSpPr>
        <p:spPr>
          <a:xfrm>
            <a:off x="53056" y="3212468"/>
            <a:ext cx="1951418" cy="132467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A61D7C1C-6A93-D284-1A8A-6F1012A94421}"/>
              </a:ext>
            </a:extLst>
          </p:cNvPr>
          <p:cNvSpPr/>
          <p:nvPr/>
        </p:nvSpPr>
        <p:spPr>
          <a:xfrm>
            <a:off x="2059995" y="2663761"/>
            <a:ext cx="1646567" cy="16966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82EB23A0-C8CC-E2CA-ACC9-6DEA5A040346}"/>
              </a:ext>
            </a:extLst>
          </p:cNvPr>
          <p:cNvSpPr/>
          <p:nvPr/>
        </p:nvSpPr>
        <p:spPr>
          <a:xfrm>
            <a:off x="3803027" y="2250603"/>
            <a:ext cx="1724477" cy="16966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BB2398EA-3902-FA06-5A71-10671012499D}"/>
              </a:ext>
            </a:extLst>
          </p:cNvPr>
          <p:cNvSpPr/>
          <p:nvPr/>
        </p:nvSpPr>
        <p:spPr>
          <a:xfrm>
            <a:off x="5586967" y="1938601"/>
            <a:ext cx="1888978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6ADA263-2012-DBE0-EE6F-A364927497BF}"/>
              </a:ext>
            </a:extLst>
          </p:cNvPr>
          <p:cNvSpPr txBox="1"/>
          <p:nvPr/>
        </p:nvSpPr>
        <p:spPr>
          <a:xfrm>
            <a:off x="56655" y="3367596"/>
            <a:ext cx="19420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am exploring Christian teachings on caring through stories about Jesus.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703A4D8-FF91-F037-D9DF-1B2AC6F361E2}"/>
              </a:ext>
            </a:extLst>
          </p:cNvPr>
          <p:cNvSpPr txBox="1"/>
          <p:nvPr/>
        </p:nvSpPr>
        <p:spPr>
          <a:xfrm>
            <a:off x="2154088" y="2717598"/>
            <a:ext cx="158750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am learning how and why some people care for others by exploring the Sikh belief in Sewa.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A053B63-A679-F895-160A-64A7904A3CC2}"/>
              </a:ext>
            </a:extLst>
          </p:cNvPr>
          <p:cNvSpPr/>
          <p:nvPr/>
        </p:nvSpPr>
        <p:spPr>
          <a:xfrm>
            <a:off x="3808215" y="2566792"/>
            <a:ext cx="181239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am why many Muslims believe it is important to care for others by exploring Zakat.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F05B453-DC2A-B917-1DBA-F880DD8999D5}"/>
              </a:ext>
            </a:extLst>
          </p:cNvPr>
          <p:cNvSpPr/>
          <p:nvPr/>
        </p:nvSpPr>
        <p:spPr>
          <a:xfrm>
            <a:off x="5668011" y="2078990"/>
            <a:ext cx="186686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why some ways of caring take more effort and receive less thanks by exploring Tzedakah.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3BFF48BE-6B5A-82E2-427A-B96C2AC4CE44}"/>
              </a:ext>
            </a:extLst>
          </p:cNvPr>
          <p:cNvSpPr/>
          <p:nvPr/>
        </p:nvSpPr>
        <p:spPr>
          <a:xfrm>
            <a:off x="7408056" y="4963276"/>
            <a:ext cx="4748117" cy="178510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Times New Roman" panose="02020603050405020304" pitchFamily="18" charset="0"/>
              </a:rPr>
              <a:t>Care, God, miracle, scripture, Christian, Jesus, religion, creation, gurdwara, service, Waheguru,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Times New Roman" panose="02020603050405020304" pitchFamily="18" charset="0"/>
              </a:rPr>
              <a:t>dhan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Times New Roman" panose="02020603050405020304" pitchFamily="18" charset="0"/>
              </a:rPr>
              <a:t>, charity, </a:t>
            </a:r>
            <a:r>
              <a:rPr lang="en-GB" sz="1400" dirty="0">
                <a:solidFill>
                  <a:prstClr val="black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S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Times New Roman" panose="02020603050405020304" pitchFamily="18" charset="0"/>
              </a:rPr>
              <a:t>ewa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Times New Roman" panose="02020603050405020304" pitchFamily="18" charset="0"/>
              </a:rPr>
              <a:t>, Allah, guidance, Zakat, donate, effort, Jewish, Tzedakah, responsibility, Humanist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258F509-0E80-2F94-E5EE-D31389F84644}"/>
              </a:ext>
            </a:extLst>
          </p:cNvPr>
          <p:cNvSpPr/>
          <p:nvPr/>
        </p:nvSpPr>
        <p:spPr>
          <a:xfrm>
            <a:off x="9033169" y="4955485"/>
            <a:ext cx="151624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sng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81A2E9A4-2902-8F38-3C7B-1EE99936EC6F}"/>
              </a:ext>
            </a:extLst>
          </p:cNvPr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DF1B5E65-B14E-5368-F084-1CF5BF270386}"/>
              </a:ext>
            </a:extLst>
          </p:cNvPr>
          <p:cNvSpPr/>
          <p:nvPr/>
        </p:nvSpPr>
        <p:spPr>
          <a:xfrm>
            <a:off x="422307" y="362898"/>
            <a:ext cx="301362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LEARNING JOURNEY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Religious Education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Year 1 Summer 2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EF512233-BE27-A82F-5ECC-37033C41DF0F}"/>
              </a:ext>
            </a:extLst>
          </p:cNvPr>
          <p:cNvSpPr/>
          <p:nvPr/>
        </p:nvSpPr>
        <p:spPr>
          <a:xfrm>
            <a:off x="4622179" y="206829"/>
            <a:ext cx="7330336" cy="1142019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2B3E906-7402-6435-6137-BEE089D56436}"/>
              </a:ext>
            </a:extLst>
          </p:cNvPr>
          <p:cNvSpPr txBox="1"/>
          <p:nvPr/>
        </p:nvSpPr>
        <p:spPr>
          <a:xfrm>
            <a:off x="4766234" y="313830"/>
            <a:ext cx="68887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OUTCOME: to explain how different beliefs inspire people to care for others and describe why helping, sharing, and showing kindness are important. 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8DA49C-7AB9-1528-23A1-71967D5235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05" y="1527664"/>
            <a:ext cx="856641" cy="831196"/>
          </a:xfrm>
          <a:prstGeom prst="rect">
            <a:avLst/>
          </a:prstGeom>
        </p:spPr>
      </p:pic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01262F23-D1D8-0B9B-9739-26118C96003F}"/>
              </a:ext>
            </a:extLst>
          </p:cNvPr>
          <p:cNvSpPr/>
          <p:nvPr/>
        </p:nvSpPr>
        <p:spPr>
          <a:xfrm>
            <a:off x="1393708" y="6073633"/>
            <a:ext cx="5876700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Q: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Why should we care for others?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88FE178-1A47-71E1-945C-A4A91D6B6471}"/>
              </a:ext>
            </a:extLst>
          </p:cNvPr>
          <p:cNvSpPr/>
          <p:nvPr/>
        </p:nvSpPr>
        <p:spPr>
          <a:xfrm>
            <a:off x="60596" y="4721813"/>
            <a:ext cx="185948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identify examples of Christian teachings about caring for others.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identify different ways of caring in Bible stories.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CB89F8B-3A2C-CFDC-6997-5711FE652614}"/>
              </a:ext>
            </a:extLst>
          </p:cNvPr>
          <p:cNvSpPr/>
          <p:nvPr/>
        </p:nvSpPr>
        <p:spPr>
          <a:xfrm>
            <a:off x="2014163" y="4499098"/>
            <a:ext cx="185948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identify people who help others.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name three types of Sewa.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give reasons why some people care for others.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95C369-1762-A1FC-3A85-93DFC2F762BD}"/>
              </a:ext>
            </a:extLst>
          </p:cNvPr>
          <p:cNvSpPr/>
          <p:nvPr/>
        </p:nvSpPr>
        <p:spPr>
          <a:xfrm>
            <a:off x="3932038" y="4145235"/>
            <a:ext cx="16845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explain why some Muslims give Zakat and how it is a form of charity.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discuss how giving is important to some Muslims.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4D75EC3-3370-5BCC-5EF3-9CA554996460}"/>
              </a:ext>
            </a:extLst>
          </p:cNvPr>
          <p:cNvSpPr/>
          <p:nvPr/>
        </p:nvSpPr>
        <p:spPr>
          <a:xfrm>
            <a:off x="5569510" y="3920161"/>
            <a:ext cx="190028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describe what Tzedakah is.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talk about why some effort might be more important than thanks when caring for others.</a:t>
            </a:r>
          </a:p>
        </p:txBody>
      </p:sp>
      <p:sp>
        <p:nvSpPr>
          <p:cNvPr id="9" name="Rounded Rectangle 28">
            <a:extLst>
              <a:ext uri="{FF2B5EF4-FFF2-40B4-BE49-F238E27FC236}">
                <a16:creationId xmlns:a16="http://schemas.microsoft.com/office/drawing/2014/main" id="{92C6516C-58C8-EF3B-8C0E-7846EB2B88AB}"/>
              </a:ext>
            </a:extLst>
          </p:cNvPr>
          <p:cNvSpPr/>
          <p:nvPr/>
        </p:nvSpPr>
        <p:spPr>
          <a:xfrm>
            <a:off x="7636646" y="1544413"/>
            <a:ext cx="1791559" cy="187234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dirty="0">
                <a:solidFill>
                  <a:prstClr val="black"/>
                </a:solidFill>
                <a:latin typeface="Segoe Print" panose="02000600000000000000" pitchFamily="2" charset="0"/>
                <a:cs typeface="Times New Roman" panose="02020603050405020304" pitchFamily="18" charset="0"/>
              </a:rPr>
              <a:t>I am learning to identify some Humanist beliefs about the importance of caring for others.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14373E5-28FF-D4A6-B1F6-890FAFBFF262}"/>
              </a:ext>
            </a:extLst>
          </p:cNvPr>
          <p:cNvSpPr/>
          <p:nvPr/>
        </p:nvSpPr>
        <p:spPr>
          <a:xfrm>
            <a:off x="7517181" y="3201458"/>
            <a:ext cx="2307485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suggest why Humanists might believe it is important to care for others and identify how they might show they care.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discuss why people might care for others because of their beliefs.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.</a:t>
            </a:r>
          </a:p>
        </p:txBody>
      </p:sp>
      <p:sp>
        <p:nvSpPr>
          <p:cNvPr id="15" name="Rounded Rectangle 28">
            <a:extLst>
              <a:ext uri="{FF2B5EF4-FFF2-40B4-BE49-F238E27FC236}">
                <a16:creationId xmlns:a16="http://schemas.microsoft.com/office/drawing/2014/main" id="{4758F781-2D00-B6DE-BC8D-1ACA71AAFBC3}"/>
              </a:ext>
            </a:extLst>
          </p:cNvPr>
          <p:cNvSpPr/>
          <p:nvPr/>
        </p:nvSpPr>
        <p:spPr>
          <a:xfrm>
            <a:off x="9549797" y="1552205"/>
            <a:ext cx="2065516" cy="164676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AFE4F6D-8060-7159-1096-F0727BBB9237}"/>
              </a:ext>
            </a:extLst>
          </p:cNvPr>
          <p:cNvSpPr/>
          <p:nvPr/>
        </p:nvSpPr>
        <p:spPr>
          <a:xfrm>
            <a:off x="9686601" y="1649016"/>
            <a:ext cx="20655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about modern examples of how people use their skills to care for others.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15373DD-073A-9C36-2FA7-84FF7CAA575B}"/>
              </a:ext>
            </a:extLst>
          </p:cNvPr>
          <p:cNvSpPr/>
          <p:nvPr/>
        </p:nvSpPr>
        <p:spPr>
          <a:xfrm>
            <a:off x="9791290" y="3235831"/>
            <a:ext cx="1900286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explain how people’s beliefs are shown in their actions.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I can identify different kinds of caring.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93868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6DF7B3A1DE954A9BD5A197E87E6629" ma:contentTypeVersion="13" ma:contentTypeDescription="Create a new document." ma:contentTypeScope="" ma:versionID="7f7956a1ca413e3bc43a249e9a5b8514">
  <xsd:schema xmlns:xsd="http://www.w3.org/2001/XMLSchema" xmlns:xs="http://www.w3.org/2001/XMLSchema" xmlns:p="http://schemas.microsoft.com/office/2006/metadata/properties" xmlns:ns2="41a67b5c-d933-4e6f-84e9-0d2b66c85eaf" xmlns:ns3="87913e14-6a26-4bc1-858d-a3695f93add2" targetNamespace="http://schemas.microsoft.com/office/2006/metadata/properties" ma:root="true" ma:fieldsID="4df833035c45f255144bcf4e491e56bc" ns2:_="" ns3:_="">
    <xsd:import namespace="41a67b5c-d933-4e6f-84e9-0d2b66c85eaf"/>
    <xsd:import namespace="87913e14-6a26-4bc1-858d-a3695f93ad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a67b5c-d933-4e6f-84e9-0d2b66c85e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54559dc7-8033-4efe-a79c-0ff2665aab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913e14-6a26-4bc1-858d-a3695f93add2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d4222718-96b1-46fb-8857-26d9f6644e21}" ma:internalName="TaxCatchAll" ma:showField="CatchAllData" ma:web="87913e14-6a26-4bc1-858d-a3695f93ad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D7FA6DB-CE97-4AD7-BA5E-1027CED95F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1a67b5c-d933-4e6f-84e9-0d2b66c85eaf"/>
    <ds:schemaRef ds:uri="87913e14-6a26-4bc1-858d-a3695f93ad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7F7511D-63FE-4E05-BDB6-787CD7BFC81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2278</Words>
  <Application>Microsoft Office PowerPoint</Application>
  <PresentationFormat>Widescreen</PresentationFormat>
  <Paragraphs>165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Segoe Print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Catherine Jones</cp:lastModifiedBy>
  <cp:revision>117</cp:revision>
  <cp:lastPrinted>2026-09-10T16:58:06Z</cp:lastPrinted>
  <dcterms:created xsi:type="dcterms:W3CDTF">2021-11-21T14:17:50Z</dcterms:created>
  <dcterms:modified xsi:type="dcterms:W3CDTF">2026-09-10T16:58:59Z</dcterms:modified>
</cp:coreProperties>
</file>