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Lst>
  <p:sldSz cx="12192000" cy="6858000"/>
  <p:notesSz cx="6797675" cy="987266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10C6159-7A1B-7470-CF96-A7A0A1E7B834}" v="9" dt="2026-06-08T14:26:06.81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94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6/8/2026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6/8/2026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6/8/2026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6/8/2026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6/8/2026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6/8/2026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6/8/2026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6/8/2026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6/8/2026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6/8/2026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6/8/2026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6/8/2026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7FACCCF2-7E62-004D-97FD-837746663B53}"/>
              </a:ext>
            </a:extLst>
          </p:cNvPr>
          <p:cNvSpPr/>
          <p:nvPr/>
        </p:nvSpPr>
        <p:spPr>
          <a:xfrm>
            <a:off x="4450808" y="2749888"/>
            <a:ext cx="3537009" cy="1539037"/>
          </a:xfrm>
          <a:prstGeom prst="ellipse">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400" b="1" dirty="0">
                <a:solidFill>
                  <a:schemeClr val="tx1"/>
                </a:solidFill>
                <a:latin typeface="SassoonCRInfant" panose="02010503020300020003" pitchFamily="2" charset="0"/>
              </a:rPr>
              <a:t>Nursery Weekly Plan</a:t>
            </a:r>
            <a:endParaRPr lang="en-GB" sz="1400" dirty="0">
              <a:solidFill>
                <a:schemeClr val="tx1"/>
              </a:solidFill>
              <a:latin typeface="SassoonCRInfant" panose="02010503020300020003" pitchFamily="2" charset="0"/>
            </a:endParaRPr>
          </a:p>
          <a:p>
            <a:pPr algn="ctr"/>
            <a:r>
              <a:rPr lang="en-GB" sz="1400">
                <a:solidFill>
                  <a:schemeClr val="tx1"/>
                </a:solidFill>
                <a:latin typeface="SassoonCRInfant"/>
              </a:rPr>
              <a:t>WB: 15/06/26</a:t>
            </a:r>
            <a:endParaRPr lang="en-GB" sz="1400">
              <a:solidFill>
                <a:schemeClr val="tx1"/>
              </a:solidFill>
              <a:latin typeface="SassoonCRInfant" panose="02010503020300020003" pitchFamily="2" charset="0"/>
            </a:endParaRPr>
          </a:p>
          <a:p>
            <a:pPr algn="ctr"/>
            <a:r>
              <a:rPr lang="en-GB" sz="1400" i="1" u="sng" dirty="0">
                <a:solidFill>
                  <a:schemeClr val="tx1"/>
                </a:solidFill>
                <a:latin typeface="SassoonCRInfant" panose="02010503020300020003" pitchFamily="2" charset="0"/>
              </a:rPr>
              <a:t>Topic: Around the World</a:t>
            </a:r>
            <a:endParaRPr lang="en-GB" sz="1400" dirty="0">
              <a:solidFill>
                <a:schemeClr val="tx1"/>
              </a:solidFill>
              <a:latin typeface="SassoonCRInfant" panose="02010503020300020003" pitchFamily="2" charset="0"/>
            </a:endParaRPr>
          </a:p>
          <a:p>
            <a:pPr algn="ctr"/>
            <a:r>
              <a:rPr lang="en-GB" sz="1400" dirty="0">
                <a:solidFill>
                  <a:schemeClr val="tx1"/>
                </a:solidFill>
                <a:latin typeface="SassoonCRInfant" panose="02010503020300020003" pitchFamily="2" charset="0"/>
              </a:rPr>
              <a:t>Books: Granny Went to Market</a:t>
            </a:r>
          </a:p>
        </p:txBody>
      </p:sp>
      <p:sp>
        <p:nvSpPr>
          <p:cNvPr id="5" name="Rectangle 4">
            <a:extLst>
              <a:ext uri="{FF2B5EF4-FFF2-40B4-BE49-F238E27FC236}">
                <a16:creationId xmlns:a16="http://schemas.microsoft.com/office/drawing/2014/main" id="{C362098E-5C75-5E5C-43A0-256B6EB57632}"/>
              </a:ext>
            </a:extLst>
          </p:cNvPr>
          <p:cNvSpPr/>
          <p:nvPr/>
        </p:nvSpPr>
        <p:spPr>
          <a:xfrm>
            <a:off x="709807" y="1418252"/>
            <a:ext cx="2912301" cy="2015413"/>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200" b="1" dirty="0">
                <a:solidFill>
                  <a:schemeClr val="tx1"/>
                </a:solidFill>
                <a:latin typeface="SassoonCRInfant" panose="02010503020300020003" pitchFamily="2" charset="0"/>
              </a:rPr>
              <a:t>PSED</a:t>
            </a:r>
            <a:endParaRPr lang="en-GB" sz="1200" dirty="0">
              <a:solidFill>
                <a:schemeClr val="tx1"/>
              </a:solidFill>
              <a:latin typeface="SassoonCRInfant" panose="02010503020300020003" pitchFamily="2" charset="0"/>
            </a:endParaRPr>
          </a:p>
          <a:p>
            <a:pPr algn="ctr"/>
            <a:r>
              <a:rPr lang="en-GB" sz="1200" b="1" dirty="0">
                <a:solidFill>
                  <a:schemeClr val="tx1"/>
                </a:solidFill>
                <a:latin typeface="SassoonCRInfant" panose="02010503020300020003" pitchFamily="2" charset="0"/>
              </a:rPr>
              <a:t>LI: I can talk about people who are special to me.</a:t>
            </a:r>
          </a:p>
          <a:p>
            <a:pPr algn="ctr"/>
            <a:endParaRPr lang="en-GB" sz="1200" dirty="0">
              <a:solidFill>
                <a:schemeClr val="tx1"/>
              </a:solidFill>
              <a:latin typeface="SassoonCRInfant" panose="02010503020300020003" pitchFamily="2" charset="0"/>
            </a:endParaRPr>
          </a:p>
          <a:p>
            <a:pPr algn="ctr"/>
            <a:r>
              <a:rPr lang="en-GB" sz="1200" dirty="0">
                <a:solidFill>
                  <a:schemeClr val="tx1"/>
                </a:solidFill>
                <a:latin typeface="SassoonCRInfant" panose="02010503020300020003" pitchFamily="2" charset="0"/>
              </a:rPr>
              <a:t>Children to discuss who they would like to go travelling with and why. Would you choose a family member, a friend?</a:t>
            </a:r>
          </a:p>
        </p:txBody>
      </p:sp>
      <p:sp>
        <p:nvSpPr>
          <p:cNvPr id="6" name="Rectangle 5">
            <a:extLst>
              <a:ext uri="{FF2B5EF4-FFF2-40B4-BE49-F238E27FC236}">
                <a16:creationId xmlns:a16="http://schemas.microsoft.com/office/drawing/2014/main" id="{B3CB8B8E-496B-FBCD-87C3-5413A7E2A857}"/>
              </a:ext>
            </a:extLst>
          </p:cNvPr>
          <p:cNvSpPr/>
          <p:nvPr/>
        </p:nvSpPr>
        <p:spPr>
          <a:xfrm>
            <a:off x="3773287" y="720246"/>
            <a:ext cx="4681690" cy="1668392"/>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200" dirty="0">
                <a:solidFill>
                  <a:schemeClr val="tx1"/>
                </a:solidFill>
                <a:latin typeface="SassoonCRInfant" panose="02010503020300020003" pitchFamily="2" charset="0"/>
              </a:rPr>
              <a:t> </a:t>
            </a:r>
            <a:r>
              <a:rPr lang="en-GB" sz="1200" b="1" dirty="0">
                <a:solidFill>
                  <a:schemeClr val="tx1"/>
                </a:solidFill>
                <a:latin typeface="SassoonCRInfant" panose="02010503020300020003" pitchFamily="2" charset="0"/>
              </a:rPr>
              <a:t>Maths</a:t>
            </a:r>
          </a:p>
          <a:p>
            <a:pPr algn="ctr"/>
            <a:r>
              <a:rPr lang="en-GB" sz="1200" dirty="0">
                <a:solidFill>
                  <a:schemeClr val="tx1"/>
                </a:solidFill>
                <a:latin typeface="SassoonCRInfant" panose="02010503020300020003" pitchFamily="2" charset="0"/>
              </a:rPr>
              <a:t>This week the children will continue to develop their pattern making skills. They will look in more detail at repeating patterns, progressing to creating their own AB pattern and they will begin to notice an error. At this stage it is not necessary for children to refer to each object as A or B. Instead encourage children to describe what they see, for example, shell, stone.</a:t>
            </a:r>
          </a:p>
        </p:txBody>
      </p:sp>
      <p:sp>
        <p:nvSpPr>
          <p:cNvPr id="7" name="Rectangle 6">
            <a:extLst>
              <a:ext uri="{FF2B5EF4-FFF2-40B4-BE49-F238E27FC236}">
                <a16:creationId xmlns:a16="http://schemas.microsoft.com/office/drawing/2014/main" id="{5D010BFC-6DF1-85E6-3D5B-26F61F7FD512}"/>
              </a:ext>
            </a:extLst>
          </p:cNvPr>
          <p:cNvSpPr/>
          <p:nvPr/>
        </p:nvSpPr>
        <p:spPr>
          <a:xfrm>
            <a:off x="8611642" y="1418251"/>
            <a:ext cx="3014301" cy="2015413"/>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200" b="1" dirty="0">
                <a:solidFill>
                  <a:schemeClr val="tx1"/>
                </a:solidFill>
                <a:latin typeface="SassoonCRInfant" panose="02010503020300020003" pitchFamily="2" charset="0"/>
              </a:rPr>
              <a:t>PD</a:t>
            </a:r>
            <a:endParaRPr lang="en-GB" sz="1200" dirty="0">
              <a:solidFill>
                <a:schemeClr val="tx1"/>
              </a:solidFill>
              <a:latin typeface="SassoonCRInfant" panose="02010503020300020003" pitchFamily="2" charset="0"/>
            </a:endParaRPr>
          </a:p>
          <a:p>
            <a:pPr algn="ctr"/>
            <a:r>
              <a:rPr lang="en-GB" sz="1200" b="1" dirty="0">
                <a:solidFill>
                  <a:schemeClr val="tx1"/>
                </a:solidFill>
                <a:latin typeface="SassoonCRInfant" panose="02010503020300020003" pitchFamily="2" charset="0"/>
              </a:rPr>
              <a:t>LI: Use a comfortable grip with good control when holding pens and pencils.</a:t>
            </a:r>
            <a:endParaRPr lang="en-GB" sz="1200" dirty="0">
              <a:solidFill>
                <a:schemeClr val="tx1"/>
              </a:solidFill>
              <a:latin typeface="SassoonCRInfant" panose="02010503020300020003" pitchFamily="2" charset="0"/>
            </a:endParaRPr>
          </a:p>
          <a:p>
            <a:pPr algn="ctr"/>
            <a:r>
              <a:rPr lang="en-GB" sz="1200" dirty="0">
                <a:solidFill>
                  <a:schemeClr val="tx1"/>
                </a:solidFill>
                <a:latin typeface="SassoonCRInfant" panose="02010503020300020003" pitchFamily="2" charset="0"/>
              </a:rPr>
              <a:t>Whilst designing their new classrooms the children will be encouraged to hold a pencil using a tripod grip which will ensure they can draw and write effectively. </a:t>
            </a:r>
          </a:p>
        </p:txBody>
      </p:sp>
      <p:sp>
        <p:nvSpPr>
          <p:cNvPr id="8" name="Rectangle 7">
            <a:extLst>
              <a:ext uri="{FF2B5EF4-FFF2-40B4-BE49-F238E27FC236}">
                <a16:creationId xmlns:a16="http://schemas.microsoft.com/office/drawing/2014/main" id="{FA12C79C-3CE4-BFA1-3AB5-0E233FE6677B}"/>
              </a:ext>
            </a:extLst>
          </p:cNvPr>
          <p:cNvSpPr/>
          <p:nvPr/>
        </p:nvSpPr>
        <p:spPr>
          <a:xfrm>
            <a:off x="605422" y="4133461"/>
            <a:ext cx="2912301" cy="2174033"/>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300" b="1" dirty="0">
                <a:solidFill>
                  <a:schemeClr val="tx1"/>
                </a:solidFill>
                <a:latin typeface="SassoonCRInfant" panose="02010503020300020003" pitchFamily="2" charset="0"/>
              </a:rPr>
              <a:t>UW</a:t>
            </a:r>
            <a:endParaRPr lang="en-GB" sz="1300" dirty="0">
              <a:solidFill>
                <a:schemeClr val="tx1"/>
              </a:solidFill>
              <a:latin typeface="SassoonCRInfant" panose="02010503020300020003" pitchFamily="2" charset="0"/>
            </a:endParaRPr>
          </a:p>
          <a:p>
            <a:pPr algn="ctr"/>
            <a:r>
              <a:rPr lang="en-GB" sz="1300" b="1" dirty="0">
                <a:solidFill>
                  <a:schemeClr val="tx1"/>
                </a:solidFill>
                <a:latin typeface="SassoonCRInfant" panose="02010503020300020003" pitchFamily="2" charset="0"/>
              </a:rPr>
              <a:t>LI: Talk about members of their immediate family and community.</a:t>
            </a:r>
            <a:endParaRPr lang="en-GB" sz="1300" dirty="0">
              <a:solidFill>
                <a:schemeClr val="tx1"/>
              </a:solidFill>
              <a:latin typeface="SassoonCRInfant" panose="02010503020300020003" pitchFamily="2" charset="0"/>
            </a:endParaRPr>
          </a:p>
          <a:p>
            <a:pPr algn="ctr"/>
            <a:endParaRPr lang="en-GB" sz="1300" dirty="0">
              <a:solidFill>
                <a:schemeClr val="tx1"/>
              </a:solidFill>
              <a:latin typeface="SassoonCRInfant" panose="02010503020300020003" pitchFamily="2" charset="0"/>
            </a:endParaRPr>
          </a:p>
          <a:p>
            <a:pPr algn="ctr"/>
            <a:r>
              <a:rPr lang="en-GB" sz="1100" dirty="0">
                <a:solidFill>
                  <a:schemeClr val="tx1"/>
                </a:solidFill>
                <a:latin typeface="SassoonCRInfant"/>
              </a:rPr>
              <a:t>The children will be talking about their Dad’s and why they are special to celebrate Father’s Day. </a:t>
            </a:r>
          </a:p>
        </p:txBody>
      </p:sp>
      <p:sp>
        <p:nvSpPr>
          <p:cNvPr id="9" name="Rectangle 8">
            <a:extLst>
              <a:ext uri="{FF2B5EF4-FFF2-40B4-BE49-F238E27FC236}">
                <a16:creationId xmlns:a16="http://schemas.microsoft.com/office/drawing/2014/main" id="{EB4E0B8E-AC63-2303-A9BA-6F9EBDDAC293}"/>
              </a:ext>
            </a:extLst>
          </p:cNvPr>
          <p:cNvSpPr/>
          <p:nvPr/>
        </p:nvSpPr>
        <p:spPr>
          <a:xfrm>
            <a:off x="3772270" y="4572000"/>
            <a:ext cx="4584825" cy="2043885"/>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sz="1200" b="1" dirty="0">
              <a:solidFill>
                <a:schemeClr val="tx1"/>
              </a:solidFill>
              <a:latin typeface="SassoonCRInfant" panose="02010503020300020003" pitchFamily="2" charset="0"/>
            </a:endParaRPr>
          </a:p>
          <a:p>
            <a:pPr algn="ctr"/>
            <a:endParaRPr lang="en-GB" sz="1200" b="1" dirty="0">
              <a:solidFill>
                <a:schemeClr val="tx1"/>
              </a:solidFill>
              <a:latin typeface="SassoonCRInfant" panose="02010503020300020003" pitchFamily="2" charset="0"/>
            </a:endParaRPr>
          </a:p>
          <a:p>
            <a:pPr algn="ctr"/>
            <a:r>
              <a:rPr lang="en-GB" sz="1200" b="1" dirty="0">
                <a:solidFill>
                  <a:schemeClr val="tx1"/>
                </a:solidFill>
                <a:latin typeface="SassoonCRInfant" panose="02010503020300020003" pitchFamily="2" charset="0"/>
              </a:rPr>
              <a:t>CLL</a:t>
            </a:r>
            <a:endParaRPr lang="en-GB" sz="1200" dirty="0">
              <a:solidFill>
                <a:schemeClr val="tx1"/>
              </a:solidFill>
              <a:latin typeface="SassoonCRInfant" panose="02010503020300020003" pitchFamily="2" charset="0"/>
            </a:endParaRPr>
          </a:p>
          <a:p>
            <a:pPr algn="ctr"/>
            <a:endParaRPr lang="en-GB" sz="1200" dirty="0">
              <a:solidFill>
                <a:schemeClr val="tx1"/>
              </a:solidFill>
              <a:latin typeface="SassoonCRInfant" panose="02010503020300020003" pitchFamily="2" charset="0"/>
            </a:endParaRPr>
          </a:p>
          <a:p>
            <a:pPr algn="ctr"/>
            <a:r>
              <a:rPr lang="en-GB" sz="1200" b="1" dirty="0">
                <a:solidFill>
                  <a:schemeClr val="tx1"/>
                </a:solidFill>
                <a:latin typeface="SassoonCRInfant" panose="02010503020300020003" pitchFamily="2" charset="0"/>
              </a:rPr>
              <a:t>LI: Write some or all of their name.​</a:t>
            </a:r>
          </a:p>
          <a:p>
            <a:pPr algn="ctr"/>
            <a:endParaRPr lang="en-GB" sz="1200" dirty="0">
              <a:solidFill>
                <a:schemeClr val="tx1"/>
              </a:solidFill>
              <a:latin typeface="SassoonCRInfant" panose="02010503020300020003" pitchFamily="2" charset="0"/>
            </a:endParaRPr>
          </a:p>
          <a:p>
            <a:pPr algn="ctr"/>
            <a:r>
              <a:rPr lang="en-GB" sz="1200" dirty="0">
                <a:solidFill>
                  <a:schemeClr val="tx1"/>
                </a:solidFill>
                <a:latin typeface="SassoonCRInfant" panose="02010503020300020003" pitchFamily="2" charset="0"/>
              </a:rPr>
              <a:t>​This week the children will be practicing writing their names and captions inside their Father’s day cards.​</a:t>
            </a:r>
          </a:p>
          <a:p>
            <a:pPr algn="ctr"/>
            <a:r>
              <a:rPr lang="en-GB" sz="1200" dirty="0">
                <a:solidFill>
                  <a:schemeClr val="tx1"/>
                </a:solidFill>
                <a:latin typeface="SassoonCRInfant" panose="02010503020300020003" pitchFamily="2" charset="0"/>
              </a:rPr>
              <a:t>Phonics Phase 1 Aspect 7: Oral blending and segmenting</a:t>
            </a:r>
          </a:p>
          <a:p>
            <a:pPr algn="ctr"/>
            <a:endParaRPr lang="en-GB" sz="1200" dirty="0">
              <a:solidFill>
                <a:schemeClr val="tx1"/>
              </a:solidFill>
              <a:latin typeface="SassoonCRInfant" panose="02010503020300020003" pitchFamily="2" charset="0"/>
            </a:endParaRPr>
          </a:p>
          <a:p>
            <a:pPr algn="ctr"/>
            <a:endParaRPr lang="en-GB" sz="1200" dirty="0">
              <a:solidFill>
                <a:schemeClr val="tx1"/>
              </a:solidFill>
              <a:latin typeface="SassoonCRInfant" panose="02010503020300020003" pitchFamily="2" charset="0"/>
            </a:endParaRPr>
          </a:p>
          <a:p>
            <a:pPr algn="ctr"/>
            <a:endParaRPr lang="en-GB" sz="1200" dirty="0">
              <a:solidFill>
                <a:schemeClr val="tx1"/>
              </a:solidFill>
              <a:latin typeface="SassoonCRInfant" panose="02010503020300020003" pitchFamily="2" charset="0"/>
            </a:endParaRPr>
          </a:p>
        </p:txBody>
      </p:sp>
      <p:sp>
        <p:nvSpPr>
          <p:cNvPr id="10" name="Rectangle 9">
            <a:extLst>
              <a:ext uri="{FF2B5EF4-FFF2-40B4-BE49-F238E27FC236}">
                <a16:creationId xmlns:a16="http://schemas.microsoft.com/office/drawing/2014/main" id="{E333263C-4AFD-76D2-307E-0AD451CFE0F5}"/>
              </a:ext>
            </a:extLst>
          </p:cNvPr>
          <p:cNvSpPr/>
          <p:nvPr/>
        </p:nvSpPr>
        <p:spPr>
          <a:xfrm>
            <a:off x="8611642" y="3753119"/>
            <a:ext cx="2912301" cy="2480533"/>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200" b="1" dirty="0">
                <a:solidFill>
                  <a:schemeClr val="tx1"/>
                </a:solidFill>
                <a:latin typeface="SassoonCRInfant" panose="02010503020300020003" pitchFamily="2" charset="0"/>
              </a:rPr>
              <a:t>EAD</a:t>
            </a:r>
            <a:endParaRPr lang="en-GB" sz="1200" dirty="0">
              <a:solidFill>
                <a:schemeClr val="tx1"/>
              </a:solidFill>
              <a:latin typeface="SassoonCRInfant" panose="02010503020300020003" pitchFamily="2" charset="0"/>
            </a:endParaRPr>
          </a:p>
          <a:p>
            <a:pPr algn="ctr"/>
            <a:r>
              <a:rPr lang="en-GB" sz="1200" b="1" dirty="0">
                <a:solidFill>
                  <a:schemeClr val="tx1"/>
                </a:solidFill>
                <a:latin typeface="SassoonCRInfant" panose="02010503020300020003" pitchFamily="2" charset="0"/>
              </a:rPr>
              <a:t>LI: Children to use different medium to represent ideas</a:t>
            </a:r>
            <a:endParaRPr lang="en-GB" sz="1200" dirty="0">
              <a:solidFill>
                <a:schemeClr val="tx1"/>
              </a:solidFill>
              <a:latin typeface="SassoonCRInfant" panose="02010503020300020003" pitchFamily="2" charset="0"/>
            </a:endParaRPr>
          </a:p>
          <a:p>
            <a:pPr algn="ctr"/>
            <a:r>
              <a:rPr lang="en-GB" sz="1200" b="1" dirty="0">
                <a:solidFill>
                  <a:schemeClr val="tx1"/>
                </a:solidFill>
                <a:latin typeface="SassoonCRInfant" panose="02010503020300020003" pitchFamily="2" charset="0"/>
              </a:rPr>
              <a:t>Topic: </a:t>
            </a:r>
            <a:r>
              <a:rPr lang="en-GB" sz="1200" dirty="0">
                <a:solidFill>
                  <a:schemeClr val="tx1"/>
                </a:solidFill>
                <a:latin typeface="SassoonCRInfant" panose="02010503020300020003" pitchFamily="2" charset="0"/>
              </a:rPr>
              <a:t>This week the children will be creating different items granny collects on her travels using different types of media and materials.</a:t>
            </a:r>
          </a:p>
          <a:p>
            <a:pPr algn="ctr"/>
            <a:endParaRPr lang="en-GB" sz="1200" dirty="0">
              <a:solidFill>
                <a:schemeClr val="tx1"/>
              </a:solidFill>
              <a:latin typeface="SassoonCRInfant" panose="02010503020300020003" pitchFamily="2" charset="0"/>
            </a:endParaRPr>
          </a:p>
          <a:p>
            <a:pPr algn="ctr"/>
            <a:r>
              <a:rPr lang="en-GB" sz="1200" dirty="0">
                <a:solidFill>
                  <a:schemeClr val="tx1"/>
                </a:solidFill>
                <a:latin typeface="SassoonCRInfant" panose="02010503020300020003" pitchFamily="2" charset="0"/>
              </a:rPr>
              <a:t>This week the children </a:t>
            </a:r>
            <a:r>
              <a:rPr lang="en-GB" sz="1200">
                <a:solidFill>
                  <a:schemeClr val="tx1"/>
                </a:solidFill>
                <a:latin typeface="SassoonCRInfant" panose="02010503020300020003" pitchFamily="2" charset="0"/>
              </a:rPr>
              <a:t>will be creating </a:t>
            </a:r>
            <a:r>
              <a:rPr lang="en-GB" sz="1200" dirty="0">
                <a:solidFill>
                  <a:schemeClr val="tx1"/>
                </a:solidFill>
                <a:latin typeface="SassoonCRInfant" panose="02010503020300020003" pitchFamily="2" charset="0"/>
              </a:rPr>
              <a:t>Father’s Day cards. </a:t>
            </a:r>
          </a:p>
          <a:p>
            <a:pPr algn="ctr"/>
            <a:endParaRPr lang="en-GB" sz="1200" dirty="0">
              <a:solidFill>
                <a:schemeClr val="tx1"/>
              </a:solidFill>
              <a:latin typeface="SassoonCRInfant" panose="02010503020300020003" pitchFamily="2" charset="0"/>
            </a:endParaRPr>
          </a:p>
        </p:txBody>
      </p:sp>
    </p:spTree>
    <p:extLst>
      <p:ext uri="{BB962C8B-B14F-4D97-AF65-F5344CB8AC3E}">
        <p14:creationId xmlns:p14="http://schemas.microsoft.com/office/powerpoint/2010/main" val="1098572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956DF7B3A1DE954A9BD5A197E87E6629" ma:contentTypeVersion="16" ma:contentTypeDescription="Create a new document." ma:contentTypeScope="" ma:versionID="c5b1605de1e6351354d4e855a9f4d3a8">
  <xsd:schema xmlns:xsd="http://www.w3.org/2001/XMLSchema" xmlns:xs="http://www.w3.org/2001/XMLSchema" xmlns:p="http://schemas.microsoft.com/office/2006/metadata/properties" xmlns:ns2="41a67b5c-d933-4e6f-84e9-0d2b66c85eaf" xmlns:ns3="87913e14-6a26-4bc1-858d-a3695f93add2" targetNamespace="http://schemas.microsoft.com/office/2006/metadata/properties" ma:root="true" ma:fieldsID="89e84c5f73d2191747c25e02f456fa87" ns2:_="" ns3:_="">
    <xsd:import namespace="41a67b5c-d933-4e6f-84e9-0d2b66c85eaf"/>
    <xsd:import namespace="87913e14-6a26-4bc1-858d-a3695f93add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1a67b5c-d933-4e6f-84e9-0d2b66c85ea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54559dc7-8033-4efe-a79c-0ff2665aab73"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7913e14-6a26-4bc1-858d-a3695f93add2"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844969a2-dfea-4473-b110-bf083b5e1edb}" ma:internalName="TaxCatchAll" ma:showField="CatchAllData" ma:web="87913e14-6a26-4bc1-858d-a3695f93add2">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41a67b5c-d933-4e6f-84e9-0d2b66c85eaf">
      <Terms xmlns="http://schemas.microsoft.com/office/infopath/2007/PartnerControls"/>
    </lcf76f155ced4ddcb4097134ff3c332f>
    <TaxCatchAll xmlns="87913e14-6a26-4bc1-858d-a3695f93add2" xsi:nil="true"/>
    <SharedWithUsers xmlns="87913e14-6a26-4bc1-858d-a3695f93add2">
      <UserInfo>
        <DisplayName/>
        <AccountId xsi:nil="true"/>
        <AccountType/>
      </UserInfo>
    </SharedWithUsers>
  </documentManagement>
</p:properties>
</file>

<file path=customXml/itemProps1.xml><?xml version="1.0" encoding="utf-8"?>
<ds:datastoreItem xmlns:ds="http://schemas.openxmlformats.org/officeDocument/2006/customXml" ds:itemID="{28A9348A-40D2-4815-A7F1-85ED86C61FA8}">
  <ds:schemaRefs>
    <ds:schemaRef ds:uri="http://schemas.microsoft.com/sharepoint/v3/contenttype/forms"/>
  </ds:schemaRefs>
</ds:datastoreItem>
</file>

<file path=customXml/itemProps2.xml><?xml version="1.0" encoding="utf-8"?>
<ds:datastoreItem xmlns:ds="http://schemas.openxmlformats.org/officeDocument/2006/customXml" ds:itemID="{5A755122-4D33-49E4-BF3B-5BB2F1EB060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1a67b5c-d933-4e6f-84e9-0d2b66c85eaf"/>
    <ds:schemaRef ds:uri="87913e14-6a26-4bc1-858d-a3695f93add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628897C-D0AE-452E-9A7E-905B30B6F08E}">
  <ds:schemaRefs>
    <ds:schemaRef ds:uri="http://schemas.openxmlformats.org/package/2006/metadata/core-properties"/>
    <ds:schemaRef ds:uri="41a67b5c-d933-4e6f-84e9-0d2b66c85eaf"/>
    <ds:schemaRef ds:uri="http://www.w3.org/XML/1998/namespace"/>
    <ds:schemaRef ds:uri="http://schemas.microsoft.com/office/2006/metadata/properties"/>
    <ds:schemaRef ds:uri="http://schemas.microsoft.com/office/2006/documentManagement/types"/>
    <ds:schemaRef ds:uri="87913e14-6a26-4bc1-858d-a3695f93add2"/>
    <ds:schemaRef ds:uri="http://purl.org/dc/terms/"/>
    <ds:schemaRef ds:uri="http://schemas.microsoft.com/office/infopath/2007/PartnerControl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294</Words>
  <Application>Microsoft Office PowerPoint</Application>
  <PresentationFormat>Widescreen</PresentationFormat>
  <Paragraphs>31</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Aptos</vt:lpstr>
      <vt:lpstr>Aptos Display</vt:lpstr>
      <vt:lpstr>Arial</vt:lpstr>
      <vt:lpstr>SassoonCRInfant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Ripa</dc:creator>
  <cp:lastModifiedBy>Catherine Jones</cp:lastModifiedBy>
  <cp:revision>37</cp:revision>
  <cp:lastPrinted>2026-06-08T16:01:33Z</cp:lastPrinted>
  <dcterms:created xsi:type="dcterms:W3CDTF">2024-09-02T13:25:49Z</dcterms:created>
  <dcterms:modified xsi:type="dcterms:W3CDTF">2026-06-08T16:02:39Z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0x010100956DF7B3A1DE954A9BD5A197E87E6629</vt:lpwstr>
  </property>
  <property fmtid="{D5CDD505-2E9C-101B-9397-08002B2CF9AE}" pid="3" name="MediaServiceImageTags">
    <vt:lpwstr/>
  </property>
  <property fmtid="{D5CDD505-2E9C-101B-9397-08002B2CF9AE}" pid="4" name="xd_ProgID">
    <vt:lpwstr/>
  </property>
  <property fmtid="{D5CDD505-2E9C-101B-9397-08002B2CF9AE}" pid="5" name="_SourceUrl">
    <vt:lpwstr/>
  </property>
  <property fmtid="{D5CDD505-2E9C-101B-9397-08002B2CF9AE}" pid="6" name="_SharedFileIndex">
    <vt:lpwstr/>
  </property>
  <property fmtid="{D5CDD505-2E9C-101B-9397-08002B2CF9AE}" pid="7" name="ComplianceAssetId">
    <vt:lpwstr/>
  </property>
  <property fmtid="{D5CDD505-2E9C-101B-9397-08002B2CF9AE}" pid="8" name="TemplateUrl">
    <vt:lpwstr/>
  </property>
  <property fmtid="{D5CDD505-2E9C-101B-9397-08002B2CF9AE}" pid="9" name="_ExtendedDescription">
    <vt:lpwstr/>
  </property>
  <property fmtid="{D5CDD505-2E9C-101B-9397-08002B2CF9AE}" pid="10" name="TriggerFlowInfo">
    <vt:lpwstr/>
  </property>
  <property fmtid="{D5CDD505-2E9C-101B-9397-08002B2CF9AE}" pid="11" name="xd_Signature">
    <vt:bool>false</vt:bool>
  </property>
  <property fmtid="{D5CDD505-2E9C-101B-9397-08002B2CF9AE}" pid="12" name="Order">
    <vt:r8>70000</vt:r8>
  </property>
</Properties>
</file>