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3"/>
  </p:sldMasterIdLst>
  <p:sldIdLst>
    <p:sldId id="302" r:id="rId4"/>
    <p:sldId id="305" r:id="rId5"/>
    <p:sldId id="304" r:id="rId6"/>
    <p:sldId id="303" r:id="rId7"/>
  </p:sldIdLst>
  <p:sldSz cx="12192000" cy="6858000"/>
  <p:notesSz cx="6797675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4C6144A-F5EC-E521-9931-0661310F7EB7}" v="931" dt="2024-03-02T19:11:42.51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91" autoAdjust="0"/>
    <p:restoredTop sz="94660"/>
  </p:normalViewPr>
  <p:slideViewPr>
    <p:cSldViewPr snapToGrid="0">
      <p:cViewPr varScale="1">
        <p:scale>
          <a:sx n="72" d="100"/>
          <a:sy n="72" d="100"/>
        </p:scale>
        <p:origin x="76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7" Type="http://schemas.openxmlformats.org/officeDocument/2006/relationships/slide" Target="slides/slide4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2710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34539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1381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834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522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7562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9380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57824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4925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4592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8910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BEAA52-33FC-4447-A442-A8346E02F28D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55018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Arrow 1"/>
          <p:cNvSpPr/>
          <p:nvPr/>
        </p:nvSpPr>
        <p:spPr>
          <a:xfrm rot="20705933">
            <a:off x="738396" y="3266572"/>
            <a:ext cx="11237072" cy="36954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egoe Print" panose="02000600000000000000" pitchFamily="2" charset="0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390618" y="3105071"/>
            <a:ext cx="2202206" cy="1707977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latin typeface="Segoe Print" panose="02000600000000000000" pitchFamily="2" charset="0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2670140" y="2566153"/>
            <a:ext cx="2198625" cy="1770189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600" b="0" i="0" dirty="0">
                <a:solidFill>
                  <a:srgbClr val="000000"/>
                </a:solidFill>
                <a:latin typeface="Segoe Print" panose="02000600000000000000" pitchFamily="2" charset="0"/>
                <a:ea typeface="Times New Roman"/>
                <a:cs typeface="Times New Roman"/>
              </a:rPr>
              <a:t>I </a:t>
            </a:r>
            <a:r>
              <a:rPr lang="en-GB" sz="1600" dirty="0">
                <a:solidFill>
                  <a:srgbClr val="000000"/>
                </a:solidFill>
                <a:latin typeface="Segoe Print" panose="02000600000000000000" pitchFamily="2" charset="0"/>
                <a:ea typeface="Times New Roman"/>
                <a:cs typeface="Times New Roman"/>
              </a:rPr>
              <a:t>am learning </a:t>
            </a:r>
            <a:r>
              <a:rPr lang="en-US" sz="1600" dirty="0">
                <a:solidFill>
                  <a:srgbClr val="000000"/>
                </a:solidFill>
                <a:latin typeface="Segoe Print" panose="02000600000000000000" pitchFamily="2" charset="0"/>
                <a:ea typeface="Times New Roman"/>
                <a:cs typeface="Times New Roman"/>
              </a:rPr>
              <a:t>about the rights and responsibilities as a member of my class.</a:t>
            </a:r>
            <a:endParaRPr lang="en-GB" sz="1600" dirty="0">
              <a:solidFill>
                <a:srgbClr val="000000"/>
              </a:solidFill>
              <a:latin typeface="Segoe Print" panose="02000600000000000000" pitchFamily="2" charset="0"/>
              <a:ea typeface="Times New Roman"/>
              <a:cs typeface="Times New Roman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4953255" y="2186439"/>
            <a:ext cx="2320670" cy="1648484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latin typeface="Segoe Print" panose="02000600000000000000" pitchFamily="2" charset="0"/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7314880" y="1558304"/>
            <a:ext cx="2022072" cy="1629907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latin typeface="Segoe Print" panose="020006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001663" y="2280496"/>
            <a:ext cx="2114942" cy="132343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600" dirty="0">
                <a:latin typeface="Segoe Print" panose="02000600000000000000" pitchFamily="2" charset="0"/>
                <a:cs typeface="Times New Roman"/>
              </a:rPr>
              <a:t>I </a:t>
            </a:r>
            <a:r>
              <a:rPr lang="en-US" sz="1600" dirty="0">
                <a:latin typeface="Segoe Print" panose="02000600000000000000" pitchFamily="2" charset="0"/>
              </a:rPr>
              <a:t>am learning to </a:t>
            </a:r>
            <a:r>
              <a:rPr lang="en-US" sz="1600" dirty="0" err="1">
                <a:latin typeface="Segoe Print" panose="02000600000000000000" pitchFamily="2" charset="0"/>
              </a:rPr>
              <a:t>recognise</a:t>
            </a:r>
            <a:r>
              <a:rPr lang="en-US" sz="1600" dirty="0">
                <a:latin typeface="Segoe Print" panose="02000600000000000000" pitchFamily="2" charset="0"/>
              </a:rPr>
              <a:t> the choices I make and understand the consequences</a:t>
            </a:r>
            <a:r>
              <a:rPr lang="en-US" sz="1600" dirty="0"/>
              <a:t>. </a:t>
            </a:r>
            <a:endParaRPr lang="en-GB" sz="1600" dirty="0">
              <a:latin typeface="Segoe Print" panose="02000600000000000000" pitchFamily="2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488354" y="3399060"/>
            <a:ext cx="2100508" cy="120032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US" dirty="0">
                <a:latin typeface="Segoe Print" panose="02000600000000000000" pitchFamily="2" charset="0"/>
              </a:rPr>
              <a:t>I am learning what makes me feel safe and special. </a:t>
            </a:r>
            <a:endParaRPr lang="en-GB" sz="1600" dirty="0">
              <a:latin typeface="Segoe Print" panose="02000600000000000000" pitchFamily="2" charset="0"/>
              <a:cs typeface="Times New Roman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6018416" y="5092602"/>
            <a:ext cx="6034976" cy="159214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latin typeface="Segoe Print" panose="02000600000000000000" pitchFamily="2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6206833" y="5151612"/>
            <a:ext cx="5489405" cy="1477328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1200" b="1" u="sng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 vocabulary:</a:t>
            </a:r>
          </a:p>
          <a:p>
            <a:endParaRPr lang="en-GB" sz="1400" dirty="0">
              <a:latin typeface="Segoe Print" panose="02000600000000000000" pitchFamily="2" charset="0"/>
            </a:endParaRPr>
          </a:p>
          <a:p>
            <a:r>
              <a:rPr lang="en-GB" sz="1600" dirty="0">
                <a:latin typeface="Segoe Print" panose="02000600000000000000" pitchFamily="2" charset="0"/>
                <a:ea typeface="+mn-lt"/>
                <a:cs typeface="+mn-lt"/>
              </a:rPr>
              <a:t> similarities, assumptions,  stereotypes, special, differences, bully, purpose, unkind, feelings, sad, lonely, help, stand up for,  diversity, fairness, kindness, unique, value. </a:t>
            </a:r>
            <a:endParaRPr lang="en-GB" dirty="0">
              <a:latin typeface="Segoe Print" panose="02000600000000000000" pitchFamily="2" charset="0"/>
            </a:endParaRPr>
          </a:p>
        </p:txBody>
      </p:sp>
      <p:sp>
        <p:nvSpPr>
          <p:cNvPr id="49" name="Rounded Rectangle 48"/>
          <p:cNvSpPr/>
          <p:nvPr/>
        </p:nvSpPr>
        <p:spPr>
          <a:xfrm>
            <a:off x="243443" y="217945"/>
            <a:ext cx="3269673" cy="22316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egoe Print" panose="02000600000000000000" pitchFamily="2" charset="0"/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422307" y="362898"/>
            <a:ext cx="3013620" cy="984885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GB" sz="1600" dirty="0">
                <a:latin typeface="Segoe Print" panose="02000600000000000000" pitchFamily="2" charset="0"/>
              </a:rPr>
              <a:t>LEARNING JOURNEY</a:t>
            </a:r>
          </a:p>
          <a:p>
            <a:pPr algn="ctr"/>
            <a:endParaRPr lang="en-GB" sz="800" dirty="0">
              <a:latin typeface="Segoe Print" panose="02000600000000000000" pitchFamily="2" charset="0"/>
            </a:endParaRPr>
          </a:p>
          <a:p>
            <a:pPr algn="ctr"/>
            <a:r>
              <a:rPr lang="en-GB" sz="1600" b="1" dirty="0">
                <a:solidFill>
                  <a:srgbClr val="002060"/>
                </a:solidFill>
                <a:latin typeface="Segoe Print" panose="02000600000000000000" pitchFamily="2" charset="0"/>
              </a:rPr>
              <a:t>PSHE Learning Journey</a:t>
            </a:r>
          </a:p>
          <a:p>
            <a:pPr algn="ctr"/>
            <a:r>
              <a:rPr lang="en-GB" b="1" dirty="0">
                <a:solidFill>
                  <a:srgbClr val="002060"/>
                </a:solidFill>
                <a:latin typeface="Segoe Print" panose="02000600000000000000" pitchFamily="2" charset="0"/>
              </a:rPr>
              <a:t>Year 1 Autumn 1 </a:t>
            </a:r>
            <a:endParaRPr lang="en-GB" b="1" dirty="0">
              <a:solidFill>
                <a:srgbClr val="00B050"/>
              </a:solidFill>
              <a:latin typeface="Segoe Print" panose="02000600000000000000" pitchFamily="2" charset="0"/>
            </a:endParaRPr>
          </a:p>
        </p:txBody>
      </p:sp>
      <p:sp>
        <p:nvSpPr>
          <p:cNvPr id="53" name="Rounded Rectangle 52"/>
          <p:cNvSpPr/>
          <p:nvPr/>
        </p:nvSpPr>
        <p:spPr>
          <a:xfrm>
            <a:off x="4837471" y="206829"/>
            <a:ext cx="7115043" cy="443405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latin typeface="Segoe Print" panose="02000600000000000000" pitchFamily="2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5314207" y="281410"/>
            <a:ext cx="6722621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dirty="0">
                <a:latin typeface="Segoe Print" panose="02000600000000000000" pitchFamily="2" charset="0"/>
              </a:rPr>
              <a:t>OUTCOME:</a:t>
            </a:r>
            <a:r>
              <a:rPr lang="en-GB" b="1" dirty="0">
                <a:solidFill>
                  <a:srgbClr val="002060"/>
                </a:solidFill>
                <a:latin typeface="Segoe Print" panose="02000600000000000000" pitchFamily="2" charset="0"/>
              </a:rPr>
              <a:t> I know my rights and responsibilities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44286" y="5778839"/>
            <a:ext cx="5196486" cy="903608"/>
          </a:xfrm>
          <a:prstGeom prst="round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r>
              <a:rPr lang="en-US" sz="3200" b="1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Being Me in My World </a:t>
            </a:r>
            <a:endParaRPr lang="en-GB" sz="3200" b="1" dirty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94298" y="4889158"/>
            <a:ext cx="2648231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</a:t>
            </a:r>
            <a:r>
              <a:rPr lang="en-US" sz="1200" dirty="0">
                <a:solidFill>
                  <a:srgbClr val="7030A0"/>
                </a:solidFill>
                <a:latin typeface="Segoe Print" panose="02000600000000000000" pitchFamily="2" charset="0"/>
              </a:rPr>
              <a:t> can give different examples where I or others make my class happy and safe.</a:t>
            </a:r>
            <a:endParaRPr lang="en-GB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325631" y="4464612"/>
            <a:ext cx="1947600" cy="27699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endParaRPr lang="en-GB" sz="120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433702" y="1711537"/>
            <a:ext cx="1835816" cy="132343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1600" dirty="0">
                <a:latin typeface="Segoe Print" panose="02000600000000000000" pitchFamily="2" charset="0"/>
                <a:ea typeface="Times New Roman" panose="02020603050405020304" pitchFamily="18" charset="0"/>
                <a:cs typeface="Times New Roman"/>
              </a:rPr>
              <a:t>I </a:t>
            </a:r>
            <a:r>
              <a:rPr lang="en-US" sz="1600" dirty="0">
                <a:latin typeface="Segoe Print" panose="02000600000000000000" pitchFamily="2" charset="0"/>
                <a:ea typeface="Times New Roman" panose="02020603050405020304" pitchFamily="18" charset="0"/>
                <a:cs typeface="Times New Roman"/>
              </a:rPr>
              <a:t>am learning to contribute my views to our classroom charter. </a:t>
            </a:r>
            <a:endParaRPr lang="en-GB" sz="1600" dirty="0">
              <a:latin typeface="Segoe Print" panose="02000600000000000000" pitchFamily="2" charset="0"/>
              <a:ea typeface="Times New Roman" panose="02020603050405020304" pitchFamily="18" charset="0"/>
              <a:cs typeface="Times New Roman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273925" y="3428305"/>
            <a:ext cx="2155371" cy="830997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</a:t>
            </a:r>
            <a:r>
              <a:rPr lang="en-US" sz="1200" dirty="0">
                <a:solidFill>
                  <a:srgbClr val="7030A0"/>
                </a:solidFill>
                <a:latin typeface="Segoe Print" panose="02000600000000000000" pitchFamily="2" charset="0"/>
              </a:rPr>
              <a:t> know my views are valued. I can </a:t>
            </a:r>
            <a:r>
              <a:rPr lang="en-US" sz="1200" dirty="0" err="1">
                <a:solidFill>
                  <a:srgbClr val="7030A0"/>
                </a:solidFill>
                <a:latin typeface="Segoe Print" panose="02000600000000000000" pitchFamily="2" charset="0"/>
              </a:rPr>
              <a:t>recognise</a:t>
            </a:r>
            <a:r>
              <a:rPr lang="en-US" sz="1200" dirty="0">
                <a:solidFill>
                  <a:srgbClr val="7030A0"/>
                </a:solidFill>
                <a:latin typeface="Segoe Print" panose="02000600000000000000" pitchFamily="2" charset="0"/>
              </a:rPr>
              <a:t> how it feels to be proud of an achievement. </a:t>
            </a:r>
            <a:endParaRPr lang="en-GB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6083" y="1389271"/>
            <a:ext cx="1106888" cy="871380"/>
          </a:xfrm>
          <a:prstGeom prst="rect">
            <a:avLst/>
          </a:prstGeom>
        </p:spPr>
      </p:pic>
      <p:sp>
        <p:nvSpPr>
          <p:cNvPr id="24" name="Rounded Rectangle 23"/>
          <p:cNvSpPr/>
          <p:nvPr/>
        </p:nvSpPr>
        <p:spPr>
          <a:xfrm>
            <a:off x="9394371" y="1271847"/>
            <a:ext cx="2296688" cy="1833225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600" dirty="0">
                <a:latin typeface="Segoe Print" panose="02000600000000000000" pitchFamily="2" charset="0"/>
                <a:cs typeface="Times New Roman"/>
              </a:rPr>
              <a:t>I am learning to understand my rights and responsibilities within my classroom charter.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65B65ED-853D-26E2-7AB9-9C8D62D87F9B}"/>
              </a:ext>
            </a:extLst>
          </p:cNvPr>
          <p:cNvSpPr txBox="1"/>
          <p:nvPr/>
        </p:nvSpPr>
        <p:spPr>
          <a:xfrm>
            <a:off x="5083628" y="3864428"/>
            <a:ext cx="2057400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solidFill>
                  <a:srgbClr val="7030A0"/>
                </a:solidFill>
                <a:latin typeface="Segoe Print" panose="02000600000000000000" pitchFamily="2" charset="0"/>
              </a:rPr>
              <a:t>I</a:t>
            </a:r>
            <a:r>
              <a:rPr lang="en-US" sz="1200" dirty="0"/>
              <a:t> </a:t>
            </a:r>
            <a:r>
              <a:rPr lang="en-US" sz="1200" dirty="0">
                <a:solidFill>
                  <a:srgbClr val="7030A0"/>
                </a:solidFill>
                <a:latin typeface="Segoe Print" panose="02000600000000000000" pitchFamily="2" charset="0"/>
              </a:rPr>
              <a:t>can </a:t>
            </a:r>
            <a:r>
              <a:rPr lang="en-US" sz="1200" dirty="0" err="1">
                <a:solidFill>
                  <a:srgbClr val="7030A0"/>
                </a:solidFill>
                <a:latin typeface="Segoe Print" panose="02000600000000000000" pitchFamily="2" charset="0"/>
              </a:rPr>
              <a:t>recognise</a:t>
            </a:r>
            <a:r>
              <a:rPr lang="en-US" sz="1200" dirty="0">
                <a:solidFill>
                  <a:srgbClr val="7030A0"/>
                </a:solidFill>
                <a:latin typeface="Segoe Print" panose="02000600000000000000" pitchFamily="2" charset="0"/>
              </a:rPr>
              <a:t> the range of feelings when I face certain consequences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5FE9665-F636-DEAD-6223-A06B16B1D6CB}"/>
              </a:ext>
            </a:extLst>
          </p:cNvPr>
          <p:cNvSpPr txBox="1"/>
          <p:nvPr/>
        </p:nvSpPr>
        <p:spPr>
          <a:xfrm>
            <a:off x="2921994" y="4596298"/>
            <a:ext cx="2024744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know that I belong to my class.</a:t>
            </a:r>
            <a:endParaRPr lang="en-GB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4DD6B75-3853-2B6A-DF88-6529D12ECD10}"/>
              </a:ext>
            </a:extLst>
          </p:cNvPr>
          <p:cNvSpPr txBox="1"/>
          <p:nvPr/>
        </p:nvSpPr>
        <p:spPr>
          <a:xfrm>
            <a:off x="9394371" y="3178629"/>
            <a:ext cx="2533614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understand my choices within our classroom charter. </a:t>
            </a:r>
            <a:endParaRPr lang="en-GB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96835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Arrow 1"/>
          <p:cNvSpPr/>
          <p:nvPr/>
        </p:nvSpPr>
        <p:spPr>
          <a:xfrm rot="20705933">
            <a:off x="738396" y="3266572"/>
            <a:ext cx="11237072" cy="36954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480600" y="3239088"/>
            <a:ext cx="2112224" cy="157396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/>
          <p:cNvSpPr/>
          <p:nvPr/>
        </p:nvSpPr>
        <p:spPr>
          <a:xfrm>
            <a:off x="2746616" y="2681670"/>
            <a:ext cx="1788847" cy="1652214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600" dirty="0">
                <a:solidFill>
                  <a:srgbClr val="000000"/>
                </a:solidFill>
                <a:latin typeface="Segoe Print" panose="02000600000000000000" pitchFamily="2" charset="0"/>
                <a:ea typeface="Times New Roman"/>
                <a:cs typeface="Times New Roman"/>
              </a:rPr>
              <a:t>I am learning to identify differences between people in my class. </a:t>
            </a:r>
            <a:endParaRPr lang="en-GB" sz="1600" dirty="0">
              <a:solidFill>
                <a:srgbClr val="000000"/>
              </a:solidFill>
              <a:latin typeface="Segoe Print" panose="02000600000000000000" pitchFamily="2" charset="0"/>
              <a:ea typeface="Times New Roman"/>
              <a:cs typeface="Times New Roman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4831874" y="2248784"/>
            <a:ext cx="1599404" cy="1431351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ounded Rectangle 28"/>
          <p:cNvSpPr/>
          <p:nvPr/>
        </p:nvSpPr>
        <p:spPr>
          <a:xfrm>
            <a:off x="7033761" y="1672254"/>
            <a:ext cx="1641193" cy="149441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4847199" y="2555331"/>
            <a:ext cx="1605504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600" dirty="0">
                <a:latin typeface="Segoe Print" panose="02000600000000000000" pitchFamily="2" charset="0"/>
                <a:cs typeface="Times New Roman"/>
              </a:rPr>
              <a:t>I am learning what bullying is. </a:t>
            </a:r>
          </a:p>
        </p:txBody>
      </p:sp>
      <p:sp>
        <p:nvSpPr>
          <p:cNvPr id="35" name="Rectangle 34"/>
          <p:cNvSpPr/>
          <p:nvPr/>
        </p:nvSpPr>
        <p:spPr>
          <a:xfrm>
            <a:off x="671964" y="3383731"/>
            <a:ext cx="1813291" cy="132343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1600" dirty="0">
                <a:solidFill>
                  <a:srgbClr val="000000"/>
                </a:solidFill>
                <a:latin typeface="Segoe Print" panose="02000600000000000000" pitchFamily="2" charset="0"/>
                <a:ea typeface="Times New Roman"/>
                <a:cs typeface="Times New Roman"/>
              </a:rPr>
              <a:t>I am learning to identify similarities between people in my class. </a:t>
            </a:r>
            <a:r>
              <a:rPr lang="en-GB" sz="1600" dirty="0">
                <a:solidFill>
                  <a:srgbClr val="000000"/>
                </a:solidFill>
                <a:latin typeface="Segoe Print" panose="02000600000000000000" pitchFamily="2" charset="0"/>
                <a:ea typeface="Times New Roman"/>
                <a:cs typeface="Times New Roman"/>
              </a:rPr>
              <a:t> </a:t>
            </a:r>
            <a:r>
              <a:rPr lang="en-GB" sz="16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6161834" y="5212324"/>
            <a:ext cx="5891557" cy="1472421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6400800" y="5342389"/>
            <a:ext cx="5489405" cy="1169551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1200" b="1" u="sng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 vocabulary:</a:t>
            </a:r>
          </a:p>
          <a:p>
            <a:r>
              <a:rPr lang="en-GB" sz="1400" dirty="0">
                <a:latin typeface="Segoe Print" panose="02000600000000000000" pitchFamily="2" charset="0"/>
                <a:ea typeface="+mn-lt"/>
                <a:cs typeface="+mn-lt"/>
              </a:rPr>
              <a:t>Similarity, same as, differences, different from, bullying, behaviour, deliberate, on purpose, friendship, included, unfair, bully, special, unique.</a:t>
            </a:r>
            <a:r>
              <a:rPr lang="en-GB" sz="1400" dirty="0">
                <a:ea typeface="+mn-lt"/>
                <a:cs typeface="+mn-lt"/>
              </a:rPr>
              <a:t> </a:t>
            </a:r>
            <a:endParaRPr lang="en-GB" sz="1400" dirty="0">
              <a:cs typeface="Calibri"/>
            </a:endParaRPr>
          </a:p>
          <a:p>
            <a:endParaRPr lang="en-GB" sz="1600" dirty="0">
              <a:cs typeface="Calibri"/>
            </a:endParaRPr>
          </a:p>
        </p:txBody>
      </p:sp>
      <p:sp>
        <p:nvSpPr>
          <p:cNvPr id="49" name="Rounded Rectangle 48"/>
          <p:cNvSpPr/>
          <p:nvPr/>
        </p:nvSpPr>
        <p:spPr>
          <a:xfrm>
            <a:off x="243443" y="217945"/>
            <a:ext cx="3269673" cy="22316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422307" y="362898"/>
            <a:ext cx="3013620" cy="984885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GB" sz="1600" dirty="0">
                <a:latin typeface="Segoe Print" panose="02000600000000000000" pitchFamily="2" charset="0"/>
              </a:rPr>
              <a:t>LEARNING JOURNEY</a:t>
            </a:r>
          </a:p>
          <a:p>
            <a:pPr algn="ctr"/>
            <a:endParaRPr lang="en-GB" sz="800" dirty="0">
              <a:latin typeface="Segoe Print" panose="02000600000000000000" pitchFamily="2" charset="0"/>
            </a:endParaRPr>
          </a:p>
          <a:p>
            <a:pPr algn="ctr"/>
            <a:r>
              <a:rPr lang="en-GB" sz="1600" b="1" dirty="0">
                <a:solidFill>
                  <a:srgbClr val="002060"/>
                </a:solidFill>
                <a:latin typeface="Segoe Print" panose="02000600000000000000" pitchFamily="2" charset="0"/>
              </a:rPr>
              <a:t>PSHE Learning Journey</a:t>
            </a:r>
          </a:p>
          <a:p>
            <a:pPr algn="ctr"/>
            <a:r>
              <a:rPr lang="en-GB" b="1" dirty="0">
                <a:solidFill>
                  <a:srgbClr val="002060"/>
                </a:solidFill>
                <a:latin typeface="Segoe Print"/>
              </a:rPr>
              <a:t>Year 1 Autumn 2</a:t>
            </a:r>
            <a:endParaRPr lang="en-GB" b="1" dirty="0">
              <a:solidFill>
                <a:srgbClr val="00B050"/>
              </a:solidFill>
              <a:latin typeface="Segoe Print" panose="02000600000000000000" pitchFamily="2" charset="0"/>
            </a:endParaRPr>
          </a:p>
        </p:txBody>
      </p:sp>
      <p:sp>
        <p:nvSpPr>
          <p:cNvPr id="53" name="Rounded Rectangle 52"/>
          <p:cNvSpPr/>
          <p:nvPr/>
        </p:nvSpPr>
        <p:spPr>
          <a:xfrm>
            <a:off x="4376255" y="217714"/>
            <a:ext cx="6870866" cy="965155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Box 53"/>
          <p:cNvSpPr txBox="1"/>
          <p:nvPr/>
        </p:nvSpPr>
        <p:spPr>
          <a:xfrm>
            <a:off x="4107679" y="390303"/>
            <a:ext cx="7582591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dirty="0">
                <a:latin typeface="Segoe Print"/>
              </a:rPr>
              <a:t>OUTCOME:</a:t>
            </a:r>
            <a:r>
              <a:rPr lang="en-GB" b="1" dirty="0">
                <a:solidFill>
                  <a:srgbClr val="002060"/>
                </a:solidFill>
                <a:latin typeface="Segoe Print"/>
              </a:rPr>
              <a:t> I understand differences make us </a:t>
            </a:r>
          </a:p>
          <a:p>
            <a:pPr algn="ctr"/>
            <a:r>
              <a:rPr lang="en-GB" b="1" dirty="0">
                <a:solidFill>
                  <a:srgbClr val="002060"/>
                </a:solidFill>
                <a:latin typeface="Segoe Print"/>
              </a:rPr>
              <a:t>all special and unique</a:t>
            </a:r>
            <a:endParaRPr lang="en-GB" b="1" dirty="0">
              <a:solidFill>
                <a:srgbClr val="002060"/>
              </a:solidFill>
              <a:latin typeface="Segoe Print" panose="02000600000000000000" pitchFamily="2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544286" y="5778839"/>
            <a:ext cx="5196486" cy="903608"/>
          </a:xfrm>
          <a:prstGeom prst="round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r>
              <a:rPr lang="en-US" sz="3200" b="1" dirty="0">
                <a:solidFill>
                  <a:schemeClr val="accent5">
                    <a:lumMod val="75000"/>
                  </a:schemeClr>
                </a:solidFill>
                <a:latin typeface="Segoe Print"/>
              </a:rPr>
              <a:t>Celebrating Differences </a:t>
            </a:r>
            <a:endParaRPr lang="en-GB" sz="3200" b="1" dirty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22624" y="4945151"/>
            <a:ext cx="2343432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200" dirty="0">
                <a:solidFill>
                  <a:srgbClr val="7030A0"/>
                </a:solidFill>
                <a:latin typeface="Segoe Print"/>
              </a:rPr>
              <a:t>I can tell you some ways in which I am the same as my friends.</a:t>
            </a:r>
            <a:endParaRPr lang="en-GB" sz="1200" dirty="0">
              <a:solidFill>
                <a:srgbClr val="7030A0"/>
              </a:solidFill>
              <a:latin typeface="Segoe Print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325631" y="4464612"/>
            <a:ext cx="1947600" cy="27699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endParaRPr lang="en-GB" sz="1200">
              <a:solidFill>
                <a:srgbClr val="7030A0"/>
              </a:solidFill>
              <a:latin typeface="Segoe Prin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085664" y="1864352"/>
            <a:ext cx="1734140" cy="830997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1600" dirty="0">
                <a:latin typeface="Segoe Print" panose="02000600000000000000" pitchFamily="2" charset="0"/>
                <a:ea typeface="Times New Roman" panose="02020603050405020304" pitchFamily="18" charset="0"/>
                <a:cs typeface="Times New Roman"/>
              </a:rPr>
              <a:t>I am learning what to do about bullying. </a:t>
            </a:r>
            <a:endParaRPr lang="en-GB" sz="1600" dirty="0">
              <a:latin typeface="Segoe Print" panose="02000600000000000000" pitchFamily="2" charset="0"/>
              <a:cs typeface="Times New Roman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029512" y="3428052"/>
            <a:ext cx="2002971" cy="120032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/>
              </a:rPr>
              <a:t>I</a:t>
            </a:r>
            <a:r>
              <a:rPr lang="en-US" sz="1200" dirty="0">
                <a:solidFill>
                  <a:srgbClr val="7030A0"/>
                </a:solidFill>
                <a:latin typeface="Segoe Print"/>
              </a:rPr>
              <a:t> know to be kind to children who are bullied. I know some people I could talk to if I was feeling unhappy or being bullied. </a:t>
            </a:r>
            <a:endParaRPr lang="en-GB" sz="1200" dirty="0">
              <a:solidFill>
                <a:srgbClr val="7030A0"/>
              </a:solidFill>
              <a:latin typeface="Segoe Print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6083" y="1389271"/>
            <a:ext cx="1106888" cy="87138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65B65ED-853D-26E2-7AB9-9C8D62D87F9B}"/>
              </a:ext>
            </a:extLst>
          </p:cNvPr>
          <p:cNvSpPr txBox="1"/>
          <p:nvPr/>
        </p:nvSpPr>
        <p:spPr>
          <a:xfrm>
            <a:off x="4598382" y="4028217"/>
            <a:ext cx="20574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solidFill>
                  <a:srgbClr val="7030A0"/>
                </a:solidFill>
                <a:latin typeface="Segoe Print"/>
              </a:rPr>
              <a:t>I can understand how being bullied might feel.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5FE9665-F636-DEAD-6223-A06B16B1D6CB}"/>
              </a:ext>
            </a:extLst>
          </p:cNvPr>
          <p:cNvSpPr txBox="1"/>
          <p:nvPr/>
        </p:nvSpPr>
        <p:spPr>
          <a:xfrm>
            <a:off x="2763617" y="4489882"/>
            <a:ext cx="202474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solidFill>
                  <a:srgbClr val="7030A0"/>
                </a:solidFill>
                <a:latin typeface="Segoe Print"/>
              </a:rPr>
              <a:t>I can tell you some ways I am different from my friends  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4DD6B75-3853-2B6A-DF88-6529D12ECD10}"/>
              </a:ext>
            </a:extLst>
          </p:cNvPr>
          <p:cNvSpPr txBox="1"/>
          <p:nvPr/>
        </p:nvSpPr>
        <p:spPr>
          <a:xfrm>
            <a:off x="9232551" y="2954655"/>
            <a:ext cx="1406603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solidFill>
                  <a:srgbClr val="7030A0"/>
                </a:solidFill>
                <a:latin typeface="Segoe Print"/>
              </a:rPr>
              <a:t>I know how it feels to make new friends. 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9070105" y="1320473"/>
            <a:ext cx="1728128" cy="1280708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r>
              <a:rPr lang="en-GB" sz="1600" dirty="0">
                <a:latin typeface="Segoe Print" panose="02000600000000000000" pitchFamily="2" charset="0"/>
                <a:ea typeface="+mn-lt"/>
                <a:cs typeface="+mn-lt"/>
              </a:rPr>
              <a:t>I am learning to make new friends. </a:t>
            </a:r>
            <a:endParaRPr lang="en-GB" sz="1600" dirty="0">
              <a:latin typeface="Segoe Print" panose="02000600000000000000" pitchFamily="2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9935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Arrow 1"/>
          <p:cNvSpPr/>
          <p:nvPr/>
        </p:nvSpPr>
        <p:spPr>
          <a:xfrm rot="20705933">
            <a:off x="738396" y="3266572"/>
            <a:ext cx="11237072" cy="36954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egoe Print" panose="02000600000000000000" pitchFamily="2" charset="0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852131" y="3428268"/>
            <a:ext cx="1950714" cy="1603957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latin typeface="Segoe Print" panose="02000600000000000000" pitchFamily="2" charset="0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2868341" y="2525011"/>
            <a:ext cx="1781138" cy="197878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latin typeface="Segoe Print" panose="02000600000000000000" pitchFamily="2" charset="0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4746344" y="1818735"/>
            <a:ext cx="2704275" cy="2187472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latin typeface="Segoe Print" panose="02000600000000000000" pitchFamily="2" charset="0"/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9880175" y="1043130"/>
            <a:ext cx="1953863" cy="200766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latin typeface="Segoe Print" panose="020006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878719" y="2660586"/>
            <a:ext cx="17060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Segoe Print" panose="02000600000000000000" pitchFamily="2" charset="0"/>
              </a:rPr>
              <a:t> I am learning to understand the difference between being healthy and unhealthy. </a:t>
            </a:r>
            <a:endParaRPr lang="en-GB" sz="1600" dirty="0">
              <a:latin typeface="Segoe Print" panose="02000600000000000000" pitchFamily="2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4779139" y="1966263"/>
            <a:ext cx="273531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latin typeface="Segoe Print" panose="02000600000000000000" pitchFamily="2" charset="0"/>
              </a:rPr>
              <a:t>I am learning  how to keep myself clean and healthy, and understand how germs cause disease/illness. I am learning that all household products including medicines can be harmful if not used properly.</a:t>
            </a:r>
            <a:endParaRPr lang="en-GB" dirty="0">
              <a:latin typeface="Segoe Print" panose="02000600000000000000" pitchFamily="2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899955" y="3471966"/>
            <a:ext cx="184594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>
                <a:latin typeface="Segoe Print" panose="02000600000000000000" pitchFamily="2" charset="0"/>
              </a:rPr>
              <a:t>I </a:t>
            </a:r>
            <a:r>
              <a:rPr lang="en-US" sz="1600" dirty="0">
                <a:latin typeface="Segoe Print" panose="02000600000000000000" pitchFamily="2" charset="0"/>
              </a:rPr>
              <a:t>am learning how to keep myself healthy and how to make healthy choices. </a:t>
            </a:r>
            <a:endParaRPr lang="en-GB" sz="1200" dirty="0">
              <a:latin typeface="Segoe Print" panose="02000600000000000000" pitchFamily="2" charset="0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5478087" y="4917557"/>
            <a:ext cx="6575305" cy="1767189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latin typeface="Segoe Print" panose="02000600000000000000" pitchFamily="2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5611101" y="4917049"/>
            <a:ext cx="5567782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b="1" u="sng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 vocabulary:</a:t>
            </a:r>
          </a:p>
          <a:p>
            <a:endParaRPr lang="en-GB" sz="1400" dirty="0">
              <a:latin typeface="Segoe Print" panose="02000600000000000000" pitchFamily="2" charset="0"/>
            </a:endParaRPr>
          </a:p>
          <a:p>
            <a:r>
              <a:rPr lang="en-GB" sz="1600" dirty="0">
                <a:latin typeface="Segoe Print" panose="02000600000000000000" pitchFamily="2" charset="0"/>
              </a:rPr>
              <a:t>Healthy, unhealthy, balanced, exercise, sleep, choices, clean, keeping clean, toiletry items (e.g. toothbrush, shampoo, soap), hygienic, safe medicines, trust, safe, safety, green cross code, Stop, Look Listen. </a:t>
            </a:r>
            <a:endParaRPr lang="en-GB" sz="1400" dirty="0">
              <a:latin typeface="Segoe Print" panose="02000600000000000000" pitchFamily="2" charset="0"/>
            </a:endParaRPr>
          </a:p>
        </p:txBody>
      </p:sp>
      <p:sp>
        <p:nvSpPr>
          <p:cNvPr id="49" name="Rounded Rectangle 48"/>
          <p:cNvSpPr/>
          <p:nvPr/>
        </p:nvSpPr>
        <p:spPr>
          <a:xfrm>
            <a:off x="243443" y="217945"/>
            <a:ext cx="3269673" cy="22316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egoe Print" panose="02000600000000000000" pitchFamily="2" charset="0"/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422307" y="362898"/>
            <a:ext cx="3013620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>
                <a:latin typeface="Segoe Print" panose="02000600000000000000" pitchFamily="2" charset="0"/>
              </a:rPr>
              <a:t>LEARNING JOURNEY</a:t>
            </a:r>
          </a:p>
          <a:p>
            <a:pPr algn="ctr"/>
            <a:endParaRPr lang="en-GB" sz="800" dirty="0">
              <a:latin typeface="Segoe Print" panose="02000600000000000000" pitchFamily="2" charset="0"/>
            </a:endParaRPr>
          </a:p>
          <a:p>
            <a:pPr algn="ctr"/>
            <a:r>
              <a:rPr lang="en-GB" sz="1600" b="1" dirty="0">
                <a:solidFill>
                  <a:srgbClr val="002060"/>
                </a:solidFill>
                <a:latin typeface="Segoe Print" panose="02000600000000000000" pitchFamily="2" charset="0"/>
              </a:rPr>
              <a:t>PSHE Learning Journey</a:t>
            </a:r>
          </a:p>
          <a:p>
            <a:pPr algn="ctr"/>
            <a:r>
              <a:rPr lang="en-GB" b="1" dirty="0">
                <a:solidFill>
                  <a:srgbClr val="002060"/>
                </a:solidFill>
                <a:latin typeface="Segoe Print" panose="02000600000000000000" pitchFamily="2" charset="0"/>
              </a:rPr>
              <a:t>Year 1 Spring 1</a:t>
            </a:r>
            <a:endParaRPr lang="en-GB" b="1" dirty="0">
              <a:solidFill>
                <a:srgbClr val="00B050"/>
              </a:solidFill>
              <a:latin typeface="Segoe Print" panose="02000600000000000000" pitchFamily="2" charset="0"/>
            </a:endParaRPr>
          </a:p>
        </p:txBody>
      </p:sp>
      <p:sp>
        <p:nvSpPr>
          <p:cNvPr id="53" name="Rounded Rectangle 52"/>
          <p:cNvSpPr/>
          <p:nvPr/>
        </p:nvSpPr>
        <p:spPr>
          <a:xfrm>
            <a:off x="4837471" y="206829"/>
            <a:ext cx="7115043" cy="443405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latin typeface="Segoe Print" panose="02000600000000000000" pitchFamily="2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5314207" y="281410"/>
            <a:ext cx="6722621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dirty="0">
                <a:latin typeface="Segoe Print" panose="02000600000000000000" pitchFamily="2" charset="0"/>
              </a:rPr>
              <a:t>OUTCOME:</a:t>
            </a:r>
            <a:r>
              <a:rPr lang="en-GB" b="1" dirty="0">
                <a:solidFill>
                  <a:srgbClr val="002060"/>
                </a:solidFill>
                <a:latin typeface="Segoe Print" panose="02000600000000000000" pitchFamily="2" charset="0"/>
              </a:rPr>
              <a:t> I know how to keep myself healthy 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39853" y="5808491"/>
            <a:ext cx="3313257" cy="892722"/>
          </a:xfrm>
          <a:prstGeom prst="round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b="1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Healthy Me </a:t>
            </a:r>
            <a:endParaRPr lang="en-GB" sz="3200" b="1" dirty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03572" y="5051026"/>
            <a:ext cx="236520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</a:t>
            </a:r>
            <a:r>
              <a:rPr lang="en-US" dirty="0">
                <a:latin typeface="Segoe Print" panose="02000600000000000000" pitchFamily="2" charset="0"/>
              </a:rPr>
              <a:t> </a:t>
            </a:r>
            <a:r>
              <a:rPr lang="en-US" sz="1200" dirty="0">
                <a:solidFill>
                  <a:srgbClr val="7030A0"/>
                </a:solidFill>
                <a:latin typeface="Segoe Print" panose="02000600000000000000" pitchFamily="2" charset="0"/>
              </a:rPr>
              <a:t>feel good about myself when I make healthy choices </a:t>
            </a:r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	</a:t>
            </a:r>
          </a:p>
        </p:txBody>
      </p:sp>
      <p:sp>
        <p:nvSpPr>
          <p:cNvPr id="3" name="Rectangle 2"/>
          <p:cNvSpPr/>
          <p:nvPr/>
        </p:nvSpPr>
        <p:spPr>
          <a:xfrm>
            <a:off x="2957535" y="4604916"/>
            <a:ext cx="1947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say which foods are healthy and unhealthy.</a:t>
            </a:r>
            <a:endParaRPr lang="en-GB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	</a:t>
            </a:r>
          </a:p>
        </p:txBody>
      </p:sp>
      <p:sp>
        <p:nvSpPr>
          <p:cNvPr id="5" name="Rectangle 4"/>
          <p:cNvSpPr/>
          <p:nvPr/>
        </p:nvSpPr>
        <p:spPr>
          <a:xfrm>
            <a:off x="9964725" y="1200564"/>
            <a:ext cx="183651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Segoe Print" panose="02000600000000000000" pitchFamily="2" charset="0"/>
              </a:rPr>
              <a:t>I am learning to keep safe when crossing the road, and about people who can help me to stay safe. </a:t>
            </a:r>
            <a:endParaRPr lang="en-GB" sz="1600" dirty="0">
              <a:latin typeface="Segoe Print" panose="02000600000000000000" pitchFamily="2" charset="0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6083" y="1389271"/>
            <a:ext cx="1106888" cy="871380"/>
          </a:xfrm>
          <a:prstGeom prst="rect">
            <a:avLst/>
          </a:prstGeom>
        </p:spPr>
      </p:pic>
      <p:sp>
        <p:nvSpPr>
          <p:cNvPr id="24" name="Rounded Rectangle 23"/>
          <p:cNvSpPr/>
          <p:nvPr/>
        </p:nvSpPr>
        <p:spPr>
          <a:xfrm>
            <a:off x="7662250" y="1612174"/>
            <a:ext cx="1998811" cy="1695358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dirty="0">
                <a:latin typeface="Segoe Print" panose="02000600000000000000" pitchFamily="2" charset="0"/>
              </a:rPr>
              <a:t>I am learning that medicines can help me if I feel poorly and I know how to use them safely</a:t>
            </a:r>
            <a:endParaRPr lang="en-GB" sz="1600" dirty="0">
              <a:latin typeface="Segoe Print" panose="020006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202013" y="4042132"/>
            <a:ext cx="21164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am special so I keep myself safe. </a:t>
            </a:r>
            <a:endParaRPr lang="en-GB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823367" y="3158512"/>
            <a:ext cx="217297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</a:t>
            </a:r>
            <a:r>
              <a:rPr lang="en-US" sz="1200" dirty="0" err="1">
                <a:solidFill>
                  <a:srgbClr val="7030A0"/>
                </a:solidFill>
                <a:latin typeface="Segoe Print" panose="02000600000000000000" pitchFamily="2" charset="0"/>
              </a:rPr>
              <a:t>recognise</a:t>
            </a:r>
            <a:r>
              <a:rPr lang="en-US" sz="1200" dirty="0">
                <a:solidFill>
                  <a:srgbClr val="7030A0"/>
                </a:solidFill>
                <a:latin typeface="Segoe Print" panose="02000600000000000000" pitchFamily="2" charset="0"/>
              </a:rPr>
              <a:t> when I feel frightened and know who to ask for help.</a:t>
            </a:r>
            <a:endParaRPr lang="en-GB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716931" y="3485937"/>
            <a:ext cx="189480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know some ways to help myself when I feel poorly.</a:t>
            </a:r>
            <a:endParaRPr lang="en-GB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75213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Arrow 1"/>
          <p:cNvSpPr/>
          <p:nvPr/>
        </p:nvSpPr>
        <p:spPr>
          <a:xfrm rot="20705933">
            <a:off x="738396" y="3266572"/>
            <a:ext cx="11237072" cy="36954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768908" y="2983235"/>
            <a:ext cx="1884878" cy="171445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/>
          <p:cNvSpPr/>
          <p:nvPr/>
        </p:nvSpPr>
        <p:spPr>
          <a:xfrm>
            <a:off x="2903658" y="2594514"/>
            <a:ext cx="2208670" cy="1902205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5250169" y="1956668"/>
            <a:ext cx="1885991" cy="1765205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ounded Rectangle 28"/>
          <p:cNvSpPr/>
          <p:nvPr/>
        </p:nvSpPr>
        <p:spPr>
          <a:xfrm>
            <a:off x="7239082" y="1347783"/>
            <a:ext cx="2295253" cy="233431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2993072" y="2797376"/>
            <a:ext cx="2044441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GB" sz="1600" dirty="0">
                <a:latin typeface="Segoe Print" panose="02000600000000000000" pitchFamily="2" charset="0"/>
              </a:rPr>
              <a:t>I am learning </a:t>
            </a:r>
            <a:r>
              <a:rPr lang="en-US" sz="1600" dirty="0">
                <a:latin typeface="Segoe Print" panose="02000600000000000000" pitchFamily="2" charset="0"/>
              </a:rPr>
              <a:t>to tackle a new challenge and understand this </a:t>
            </a:r>
          </a:p>
          <a:p>
            <a:pPr fontAlgn="base"/>
            <a:r>
              <a:rPr lang="en-US" sz="1600" dirty="0">
                <a:latin typeface="Segoe Print" panose="02000600000000000000" pitchFamily="2" charset="0"/>
              </a:rPr>
              <a:t>might stretch my learning.</a:t>
            </a:r>
          </a:p>
          <a:p>
            <a:pPr fontAlgn="base"/>
            <a:r>
              <a:rPr lang="en-US" dirty="0">
                <a:latin typeface="Segoe Print" panose="02000600000000000000" pitchFamily="2" charset="0"/>
              </a:rPr>
              <a:t> </a:t>
            </a:r>
          </a:p>
        </p:txBody>
      </p:sp>
      <p:sp>
        <p:nvSpPr>
          <p:cNvPr id="34" name="Rectangle 33"/>
          <p:cNvSpPr/>
          <p:nvPr/>
        </p:nvSpPr>
        <p:spPr>
          <a:xfrm>
            <a:off x="5287729" y="2367656"/>
            <a:ext cx="1770168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1600" dirty="0">
                <a:latin typeface="Segoe Print" panose="02000600000000000000" pitchFamily="2" charset="0"/>
              </a:rPr>
              <a:t>I am learning </a:t>
            </a:r>
            <a:r>
              <a:rPr lang="en-US" sz="1600" dirty="0">
                <a:latin typeface="Segoe Print" panose="02000600000000000000" pitchFamily="2" charset="0"/>
              </a:rPr>
              <a:t>how to work well with a partner. </a:t>
            </a:r>
          </a:p>
          <a:p>
            <a:pPr fontAlgn="base"/>
            <a:r>
              <a:rPr lang="en-US" dirty="0">
                <a:latin typeface="Segoe Print" panose="02000600000000000000" pitchFamily="2" charset="0"/>
              </a:rPr>
              <a:t> </a:t>
            </a:r>
          </a:p>
        </p:txBody>
      </p:sp>
      <p:sp>
        <p:nvSpPr>
          <p:cNvPr id="35" name="Rectangle 34"/>
          <p:cNvSpPr/>
          <p:nvPr/>
        </p:nvSpPr>
        <p:spPr>
          <a:xfrm>
            <a:off x="877946" y="3287980"/>
            <a:ext cx="1845949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 </a:t>
            </a:r>
            <a:r>
              <a:rPr lang="en-GB" sz="1600" dirty="0">
                <a:latin typeface="Segoe Print" panose="02000600000000000000" pitchFamily="2" charset="0"/>
              </a:rPr>
              <a:t>I am learning to set simple goals. 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6098037" y="5289576"/>
            <a:ext cx="6030598" cy="139277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6407863" y="5376882"/>
            <a:ext cx="563730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b="1" u="sng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 vocabulary:</a:t>
            </a:r>
          </a:p>
          <a:p>
            <a:r>
              <a:rPr lang="en-GB" sz="1400" dirty="0">
                <a:latin typeface="Segoe Print" panose="02000600000000000000" pitchFamily="2" charset="0"/>
              </a:rPr>
              <a:t>proud, success, achievement, achieve, challenge, goal, obstacle, overcome, teamwork, celebrate, process, </a:t>
            </a:r>
          </a:p>
          <a:p>
            <a:endParaRPr lang="en-GB" sz="1400" dirty="0">
              <a:latin typeface="Segoe Print" panose="02000600000000000000" pitchFamily="2" charset="0"/>
            </a:endParaRPr>
          </a:p>
        </p:txBody>
      </p:sp>
      <p:sp>
        <p:nvSpPr>
          <p:cNvPr id="49" name="Rounded Rectangle 48"/>
          <p:cNvSpPr/>
          <p:nvPr/>
        </p:nvSpPr>
        <p:spPr>
          <a:xfrm>
            <a:off x="243443" y="217945"/>
            <a:ext cx="3269673" cy="22316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422307" y="362898"/>
            <a:ext cx="3013620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>
                <a:latin typeface="Segoe Print" panose="02000600000000000000" pitchFamily="2" charset="0"/>
              </a:rPr>
              <a:t>LEARNING JOURNEY</a:t>
            </a:r>
          </a:p>
          <a:p>
            <a:pPr algn="ctr"/>
            <a:endParaRPr lang="en-GB" sz="800" dirty="0">
              <a:latin typeface="Segoe Print" panose="02000600000000000000" pitchFamily="2" charset="0"/>
            </a:endParaRPr>
          </a:p>
          <a:p>
            <a:pPr algn="ctr"/>
            <a:r>
              <a:rPr lang="en-GB" sz="1600" b="1" dirty="0">
                <a:solidFill>
                  <a:srgbClr val="002060"/>
                </a:solidFill>
                <a:latin typeface="Segoe Print" panose="02000600000000000000" pitchFamily="2" charset="0"/>
              </a:rPr>
              <a:t>PSHE Learning Journey</a:t>
            </a:r>
          </a:p>
          <a:p>
            <a:pPr algn="ctr"/>
            <a:r>
              <a:rPr lang="en-GB" b="1" dirty="0">
                <a:solidFill>
                  <a:srgbClr val="002060"/>
                </a:solidFill>
                <a:latin typeface="Segoe Print" panose="02000600000000000000" pitchFamily="2" charset="0"/>
              </a:rPr>
              <a:t>Year 1 Spring 2</a:t>
            </a:r>
            <a:endParaRPr lang="en-GB" b="1" dirty="0">
              <a:solidFill>
                <a:srgbClr val="00B050"/>
              </a:solidFill>
              <a:latin typeface="Segoe Print" panose="02000600000000000000" pitchFamily="2" charset="0"/>
            </a:endParaRPr>
          </a:p>
        </p:txBody>
      </p:sp>
      <p:sp>
        <p:nvSpPr>
          <p:cNvPr id="53" name="Rounded Rectangle 52"/>
          <p:cNvSpPr/>
          <p:nvPr/>
        </p:nvSpPr>
        <p:spPr>
          <a:xfrm>
            <a:off x="5203371" y="206829"/>
            <a:ext cx="6749143" cy="707571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Box 53"/>
          <p:cNvSpPr txBox="1"/>
          <p:nvPr/>
        </p:nvSpPr>
        <p:spPr>
          <a:xfrm>
            <a:off x="5402402" y="244512"/>
            <a:ext cx="67226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egoe Print" panose="02000600000000000000" pitchFamily="2" charset="0"/>
              </a:rPr>
              <a:t>OUTCOME: </a:t>
            </a:r>
            <a:r>
              <a:rPr lang="en-GB" b="1">
                <a:solidFill>
                  <a:srgbClr val="002060"/>
                </a:solidFill>
                <a:latin typeface="Segoe Print" panose="02000600000000000000" pitchFamily="2" charset="0"/>
              </a:rPr>
              <a:t>I can set </a:t>
            </a:r>
            <a:r>
              <a:rPr lang="en-GB" b="1" dirty="0">
                <a:solidFill>
                  <a:srgbClr val="002060"/>
                </a:solidFill>
                <a:latin typeface="Segoe Print" panose="02000600000000000000" pitchFamily="2" charset="0"/>
              </a:rPr>
              <a:t>and achieve simple goals 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389309" y="5897006"/>
            <a:ext cx="3971674" cy="707571"/>
          </a:xfrm>
          <a:prstGeom prst="round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2800" b="1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Dreams and goals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71824" y="4985974"/>
            <a:ext cx="21598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identify my successes and achievements. I can tell you how I learn best. </a:t>
            </a:r>
            <a:endParaRPr lang="en-GB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370835" y="3783851"/>
            <a:ext cx="195479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</a:t>
            </a:r>
            <a:r>
              <a:rPr lang="en-US" sz="1200" dirty="0">
                <a:solidFill>
                  <a:srgbClr val="7030A0"/>
                </a:solidFill>
                <a:latin typeface="Segoe Print" panose="02000600000000000000" pitchFamily="2" charset="0"/>
              </a:rPr>
              <a:t>can explain how I feel when I face obstacles and how I feel when I overcome them. </a:t>
            </a:r>
          </a:p>
          <a:p>
            <a:pPr fontAlgn="base"/>
            <a:r>
              <a:rPr lang="en-US" sz="1200" dirty="0">
                <a:solidFill>
                  <a:srgbClr val="7030A0"/>
                </a:solidFill>
                <a:latin typeface="Segoe Print" panose="02000600000000000000" pitchFamily="2" charset="0"/>
              </a:rPr>
              <a:t> </a:t>
            </a:r>
          </a:p>
          <a:p>
            <a:r>
              <a:rPr lang="en-GB" dirty="0"/>
              <a:t>	</a:t>
            </a:r>
          </a:p>
        </p:txBody>
      </p:sp>
      <p:sp>
        <p:nvSpPr>
          <p:cNvPr id="3" name="Rectangle 2"/>
          <p:cNvSpPr/>
          <p:nvPr/>
        </p:nvSpPr>
        <p:spPr>
          <a:xfrm>
            <a:off x="3006581" y="4614848"/>
            <a:ext cx="20309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</a:t>
            </a:r>
            <a:r>
              <a:rPr lang="en-US" sz="1200" dirty="0">
                <a:solidFill>
                  <a:srgbClr val="7030A0"/>
                </a:solidFill>
                <a:latin typeface="Segoe Print" panose="02000600000000000000" pitchFamily="2" charset="0"/>
              </a:rPr>
              <a:t>can identify how I feel when I am faced with a new challenge </a:t>
            </a:r>
          </a:p>
        </p:txBody>
      </p:sp>
      <p:sp>
        <p:nvSpPr>
          <p:cNvPr id="5" name="Rectangle 4"/>
          <p:cNvSpPr/>
          <p:nvPr/>
        </p:nvSpPr>
        <p:spPr>
          <a:xfrm>
            <a:off x="7370835" y="1523415"/>
            <a:ext cx="211426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1600" dirty="0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en-US" sz="1600" dirty="0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 identifying obstacles which make it more </a:t>
            </a:r>
          </a:p>
          <a:p>
            <a:pPr fontAlgn="base"/>
            <a:r>
              <a:rPr lang="en-US" sz="1600" dirty="0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difficult to achieve my new challenge and work out how to overcome them </a:t>
            </a:r>
          </a:p>
        </p:txBody>
      </p:sp>
      <p:sp>
        <p:nvSpPr>
          <p:cNvPr id="6" name="Rectangle 5"/>
          <p:cNvSpPr/>
          <p:nvPr/>
        </p:nvSpPr>
        <p:spPr>
          <a:xfrm>
            <a:off x="5201742" y="3959027"/>
            <a:ext cx="215537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</a:t>
            </a:r>
            <a:r>
              <a:rPr lang="en-US" sz="1200" dirty="0">
                <a:solidFill>
                  <a:srgbClr val="7030A0"/>
                </a:solidFill>
                <a:latin typeface="Segoe Print" panose="02000600000000000000" pitchFamily="2" charset="0"/>
              </a:rPr>
              <a:t> can celebrate achievement with my partner. </a:t>
            </a:r>
            <a:endParaRPr lang="en-GB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6083" y="1389271"/>
            <a:ext cx="1106888" cy="871380"/>
          </a:xfrm>
          <a:prstGeom prst="rect">
            <a:avLst/>
          </a:prstGeom>
        </p:spPr>
      </p:pic>
      <p:sp>
        <p:nvSpPr>
          <p:cNvPr id="23" name="Rounded Rectangle 22"/>
          <p:cNvSpPr/>
          <p:nvPr/>
        </p:nvSpPr>
        <p:spPr>
          <a:xfrm>
            <a:off x="9741191" y="1485053"/>
            <a:ext cx="1885991" cy="1765205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9741191" y="1779223"/>
            <a:ext cx="187974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sz="1600" dirty="0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expressing how I felt when I succeeded in a new challenge. 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675364" y="3682096"/>
            <a:ext cx="21960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talk about how I celebrated when I succeeded in a challenge. </a:t>
            </a:r>
          </a:p>
        </p:txBody>
      </p:sp>
    </p:spTree>
    <p:extLst>
      <p:ext uri="{BB962C8B-B14F-4D97-AF65-F5344CB8AC3E}">
        <p14:creationId xmlns:p14="http://schemas.microsoft.com/office/powerpoint/2010/main" val="37173674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56DF7B3A1DE954A9BD5A197E87E6629" ma:contentTypeVersion="13" ma:contentTypeDescription="Create a new document." ma:contentTypeScope="" ma:versionID="7f7956a1ca413e3bc43a249e9a5b8514">
  <xsd:schema xmlns:xsd="http://www.w3.org/2001/XMLSchema" xmlns:xs="http://www.w3.org/2001/XMLSchema" xmlns:p="http://schemas.microsoft.com/office/2006/metadata/properties" xmlns:ns2="41a67b5c-d933-4e6f-84e9-0d2b66c85eaf" xmlns:ns3="87913e14-6a26-4bc1-858d-a3695f93add2" targetNamespace="http://schemas.microsoft.com/office/2006/metadata/properties" ma:root="true" ma:fieldsID="4df833035c45f255144bcf4e491e56bc" ns2:_="" ns3:_="">
    <xsd:import namespace="41a67b5c-d933-4e6f-84e9-0d2b66c85eaf"/>
    <xsd:import namespace="87913e14-6a26-4bc1-858d-a3695f93ad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1a67b5c-d933-4e6f-84e9-0d2b66c85ea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54559dc7-8033-4efe-a79c-0ff2665aab7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7913e14-6a26-4bc1-858d-a3695f93add2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d4222718-96b1-46fb-8857-26d9f6644e21}" ma:internalName="TaxCatchAll" ma:showField="CatchAllData" ma:web="87913e14-6a26-4bc1-858d-a3695f93ad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D7FA6DB-CE97-4AD7-BA5E-1027CED95FC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1a67b5c-d933-4e6f-84e9-0d2b66c85eaf"/>
    <ds:schemaRef ds:uri="87913e14-6a26-4bc1-858d-a3695f93add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7F7511D-63FE-4E05-BDB6-787CD7BFC81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806</Words>
  <Application>Microsoft Office PowerPoint</Application>
  <PresentationFormat>Widescreen</PresentationFormat>
  <Paragraphs>82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Arial</vt:lpstr>
      <vt:lpstr>Calibri</vt:lpstr>
      <vt:lpstr>Calibri Light</vt:lpstr>
      <vt:lpstr>Segoe Print</vt:lpstr>
      <vt:lpstr>Segoe UI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Catherine Jones</cp:lastModifiedBy>
  <cp:revision>354</cp:revision>
  <cp:lastPrinted>2024-01-10T10:01:46Z</cp:lastPrinted>
  <dcterms:created xsi:type="dcterms:W3CDTF">2021-11-21T14:17:50Z</dcterms:created>
  <dcterms:modified xsi:type="dcterms:W3CDTF">2024-03-04T07:36:22Z</dcterms:modified>
</cp:coreProperties>
</file>