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87" r:id="rId3"/>
    <p:sldId id="291" r:id="rId4"/>
    <p:sldId id="299" r:id="rId5"/>
    <p:sldId id="289" r:id="rId6"/>
    <p:sldId id="295" r:id="rId7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710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53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138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834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22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62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938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782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492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59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10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EAA52-33FC-4447-A442-A8346E02F28D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50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18222" y="3442858"/>
            <a:ext cx="11352467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32773" y="3773054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403373" y="3403024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4399507" y="2949932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6572037" y="2385782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8699272" y="1992585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530744" y="3811547"/>
            <a:ext cx="1306286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 smtClean="0">
                <a:latin typeface="Segoe Print" panose="02000600000000000000" pitchFamily="2" charset="0"/>
              </a:rPr>
              <a:t>I am learning </a:t>
            </a:r>
            <a:r>
              <a:rPr lang="en-GB" sz="1300" dirty="0">
                <a:latin typeface="Segoe Print" panose="02000600000000000000" pitchFamily="2" charset="0"/>
              </a:rPr>
              <a:t>to </a:t>
            </a:r>
            <a:r>
              <a:rPr lang="en-GB" sz="1300" dirty="0" smtClean="0">
                <a:latin typeface="Segoe Print" panose="02000600000000000000" pitchFamily="2" charset="0"/>
              </a:rPr>
              <a:t>describe different types of weather and understand changes around us.</a:t>
            </a:r>
            <a:endParaRPr lang="en-GB" sz="1300" dirty="0">
              <a:latin typeface="Segoe Print" panose="020006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96082" y="3395590"/>
            <a:ext cx="1352938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 smtClean="0">
                <a:latin typeface="Segoe Print" panose="02000600000000000000" pitchFamily="2" charset="0"/>
              </a:rPr>
              <a:t>I am learning </a:t>
            </a:r>
            <a:r>
              <a:rPr lang="en-GB" sz="1300" dirty="0">
                <a:latin typeface="Segoe Print" panose="02000600000000000000" pitchFamily="2" charset="0"/>
              </a:rPr>
              <a:t>to </a:t>
            </a:r>
            <a:r>
              <a:rPr lang="en-GB" sz="1300" dirty="0" smtClean="0">
                <a:latin typeface="Segoe Print" panose="02000600000000000000" pitchFamily="2" charset="0"/>
              </a:rPr>
              <a:t>observe the weather and understand data from pictures, words and symbols.</a:t>
            </a:r>
            <a:endParaRPr lang="en-GB" sz="1300" dirty="0">
              <a:latin typeface="Segoe Print" panose="02000600000000000000" pitchFamily="2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445860" y="3014082"/>
            <a:ext cx="150915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>
                <a:latin typeface="Segoe Print" panose="02000600000000000000" pitchFamily="2" charset="0"/>
              </a:rPr>
              <a:t>I am</a:t>
            </a:r>
          </a:p>
          <a:p>
            <a:r>
              <a:rPr lang="en-GB" sz="1200" dirty="0" smtClean="0">
                <a:latin typeface="Segoe Print" panose="02000600000000000000" pitchFamily="2" charset="0"/>
              </a:rPr>
              <a:t>learning understand why weather changes and now that different types of wind bring about these changes. 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814781" y="2556213"/>
            <a:ext cx="130977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understand that there are four seasons in the U.K</a:t>
            </a:r>
            <a:r>
              <a:rPr lang="en-GB" sz="14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8770093" y="2080382"/>
            <a:ext cx="12770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know about parts of the U.K and its capital cities and talk about the weather there.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0108852" y="4603388"/>
            <a:ext cx="1830779" cy="20789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10238124" y="4627155"/>
            <a:ext cx="1746319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2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weather, seasons, patterns, change, wind, locality, UK, England, Scotland, Wales and </a:t>
            </a:r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Northern Ireland, capital </a:t>
            </a:r>
            <a:r>
              <a:rPr lang="en-GB" sz="12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cities, symbols, data, record, observations,</a:t>
            </a:r>
            <a:endParaRPr lang="en-GB" sz="1200" dirty="0" smtClean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57960" y="5815777"/>
            <a:ext cx="44740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I understand that weather changes.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145382" y="5400407"/>
            <a:ext cx="4839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can choose the word, or symbol to  represent the type of weather.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32994" y="4859426"/>
            <a:ext cx="357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understand what wind is and that it blows from different directions.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487557" y="4410730"/>
            <a:ext cx="45366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k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now there are four seasons and I can describe them.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703431" y="3885985"/>
            <a:ext cx="3066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describe weather in another part of the country.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 smtClean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Weather &amp; </a:t>
            </a:r>
            <a:r>
              <a:rPr lang="en-GB" sz="1600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Seasons</a:t>
            </a:r>
          </a:p>
          <a:p>
            <a:pPr algn="ctr"/>
            <a:endParaRPr lang="en-GB" sz="1600" b="1" dirty="0" smtClean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Autumn 1 </a:t>
            </a:r>
            <a:r>
              <a:rPr lang="en-GB" b="1" dirty="0" smtClean="0">
                <a:solidFill>
                  <a:srgbClr val="00B050"/>
                </a:solidFill>
                <a:latin typeface="Segoe Print" panose="02000600000000000000" pitchFamily="2" charset="0"/>
              </a:rPr>
              <a:t>Geography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5203371" y="206829"/>
            <a:ext cx="6749143" cy="7075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314208" y="281410"/>
            <a:ext cx="645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egoe Print" panose="02000600000000000000" pitchFamily="2" charset="0"/>
              </a:rPr>
              <a:t>OUTCOME: </a:t>
            </a:r>
            <a:r>
              <a:rPr lang="en-GB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To focus on the local area, as well as looking at the wider perspective of the UK.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399507" y="2476329"/>
            <a:ext cx="16414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Why does the weather change?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437808" y="2817999"/>
            <a:ext cx="158761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What have you observed about the weather?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05111" y="1899647"/>
            <a:ext cx="15876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How are events remembered?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699272" y="1176079"/>
            <a:ext cx="16755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What can we find out about weather in different parts of the country?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22307" y="3149126"/>
            <a:ext cx="16414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Can we observe the weather?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402772" y="6100465"/>
            <a:ext cx="9495700" cy="581887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What have you observed about seasonal patterns and changes?</a:t>
            </a:r>
            <a:endParaRPr lang="en-GB" sz="20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pic>
        <p:nvPicPr>
          <p:cNvPr id="1026" name="Picture 2" descr="four seasons Icon 27246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604" y="1515911"/>
            <a:ext cx="835025" cy="83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2908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1534695" y="3313487"/>
            <a:ext cx="8949681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32773" y="3773054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055523" y="3427115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677607" y="3051507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307516" y="2655230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924094" y="2207193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530744" y="4016727"/>
            <a:ext cx="13062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Segoe Print" panose="02000600000000000000" pitchFamily="2" charset="0"/>
              </a:rPr>
              <a:t>I am learning </a:t>
            </a:r>
            <a:r>
              <a:rPr lang="en-GB" sz="1400" dirty="0">
                <a:latin typeface="Segoe Print" panose="02000600000000000000" pitchFamily="2" charset="0"/>
              </a:rPr>
              <a:t>to research </a:t>
            </a:r>
            <a:r>
              <a:rPr lang="en-GB" sz="1400" dirty="0" smtClean="0">
                <a:latin typeface="Segoe Print" panose="02000600000000000000" pitchFamily="2" charset="0"/>
              </a:rPr>
              <a:t>an important event.</a:t>
            </a:r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130168" y="3483576"/>
            <a:ext cx="13529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Segoe Print" panose="02000600000000000000" pitchFamily="2" charset="0"/>
              </a:rPr>
              <a:t>I am learning </a:t>
            </a:r>
            <a:r>
              <a:rPr lang="en-GB" sz="1400" dirty="0">
                <a:latin typeface="Segoe Print" panose="02000600000000000000" pitchFamily="2" charset="0"/>
              </a:rPr>
              <a:t>to </a:t>
            </a:r>
            <a:r>
              <a:rPr lang="en-GB" sz="1400" dirty="0" smtClean="0">
                <a:latin typeface="Segoe Print" panose="02000600000000000000" pitchFamily="2" charset="0"/>
              </a:rPr>
              <a:t>research using a variety of resources.</a:t>
            </a:r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708780" y="3108786"/>
            <a:ext cx="150915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Segoe Print" panose="02000600000000000000" pitchFamily="2" charset="0"/>
              </a:rPr>
              <a:t>I am</a:t>
            </a:r>
          </a:p>
          <a:p>
            <a:r>
              <a:rPr lang="en-GB" sz="1400" dirty="0" smtClean="0">
                <a:latin typeface="Segoe Print" panose="02000600000000000000" pitchFamily="2" charset="0"/>
              </a:rPr>
              <a:t>learning to sequence a set of significant events in chronological order. </a:t>
            </a:r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366926" y="2946355"/>
            <a:ext cx="14187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about historical events through and eye witness.</a:t>
            </a:r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125869" y="2343145"/>
            <a:ext cx="123400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recognise why events happened.</a:t>
            </a:r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0229713" y="4468026"/>
            <a:ext cx="1696854" cy="2214325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10307673" y="4527573"/>
            <a:ext cx="1746319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>before</a:t>
            </a:r>
            <a:r>
              <a:rPr lang="en-GB" sz="1200" b="1" dirty="0">
                <a:solidFill>
                  <a:srgbClr val="0070C0"/>
                </a:solidFill>
                <a:latin typeface="Segoe Print" panose="02000600000000000000" pitchFamily="2" charset="0"/>
              </a:rPr>
              <a:t>, after, past, present, then and </a:t>
            </a:r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>now</a:t>
            </a: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Samuel Pepys</a:t>
            </a: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Pudding Lane</a:t>
            </a: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King Charles II</a:t>
            </a: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significant events</a:t>
            </a: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remembered</a:t>
            </a:r>
            <a:endParaRPr lang="en-GB" sz="1200" dirty="0" smtClean="0">
              <a:solidFill>
                <a:srgbClr val="0070C0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935002" y="5427374"/>
            <a:ext cx="44740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can ask and answer questions from a specific source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561850" y="5060898"/>
            <a:ext cx="51189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answer questions about an 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historical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event.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334893" y="4603791"/>
            <a:ext cx="357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recount some interesting events and say what happened as a result.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94228" y="4207699"/>
            <a:ext cx="43414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identify in what ways events are recorded.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482525" y="3825573"/>
            <a:ext cx="32923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explain my opinions with reasons.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8549397" y="1702608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8680825" y="1753843"/>
            <a:ext cx="1234007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</a:t>
            </a:r>
            <a:r>
              <a:rPr lang="en-GB" sz="1400" dirty="0" err="1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reenact</a:t>
            </a:r>
            <a:r>
              <a:rPr lang="en-GB" sz="14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events of the Great Fire of London.</a:t>
            </a:r>
            <a:r>
              <a:rPr lang="en-GB" sz="1400" b="1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046260" y="2949139"/>
            <a:ext cx="19975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can use my knowledge to recreate events from the past..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00841" y="206829"/>
            <a:ext cx="3269673" cy="231982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Autumn 2 </a:t>
            </a:r>
            <a:r>
              <a:rPr lang="en-GB" b="1" dirty="0" smtClean="0">
                <a:solidFill>
                  <a:schemeClr val="accent2">
                    <a:lumMod val="75000"/>
                  </a:schemeClr>
                </a:solidFill>
                <a:latin typeface="Segoe Print" panose="02000600000000000000" pitchFamily="2" charset="0"/>
              </a:rPr>
              <a:t>History </a:t>
            </a:r>
            <a:endParaRPr lang="en-GB" b="1" dirty="0">
              <a:solidFill>
                <a:schemeClr val="accent2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 smtClean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The Great </a:t>
            </a:r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F</a:t>
            </a:r>
            <a:r>
              <a:rPr lang="en-GB" sz="1600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ire of London</a:t>
            </a:r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5203371" y="206829"/>
            <a:ext cx="6749143" cy="7075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318655" y="237532"/>
            <a:ext cx="645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egoe Print" panose="02000600000000000000" pitchFamily="2" charset="0"/>
              </a:rPr>
              <a:t>OUTCOME: </a:t>
            </a:r>
            <a:r>
              <a:rPr lang="en-GB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To have an in depth knowledge of a significant event (The Great Fire of London.)  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503745" y="2526658"/>
            <a:ext cx="16414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Can you sequence events in order?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083679" y="2927920"/>
            <a:ext cx="15876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Can you retell facts?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217934" y="2110757"/>
            <a:ext cx="15876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How are events remembered?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858753" y="1739031"/>
            <a:ext cx="15876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Why did this event happen?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22307" y="3149126"/>
            <a:ext cx="164141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Do you know where to look for information?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04022" y="1251233"/>
            <a:ext cx="15876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What fact amazed you most?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402772" y="5974781"/>
            <a:ext cx="9495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Why is the Great Fire of London a significant event?</a:t>
            </a:r>
            <a:endParaRPr lang="en-GB" sz="20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pic>
        <p:nvPicPr>
          <p:cNvPr id="2050" name="Picture 2" descr="great fire of london Icon 11786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04" y="1546982"/>
            <a:ext cx="950051" cy="95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57809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1533885" y="3307290"/>
            <a:ext cx="8997879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32773" y="3773054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055523" y="3427115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677607" y="3051507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293417" y="2638780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924094" y="2207193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530744" y="4016727"/>
            <a:ext cx="13062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Segoe Print" panose="02000600000000000000" pitchFamily="2" charset="0"/>
              </a:rPr>
              <a:t>I am learning </a:t>
            </a:r>
            <a:r>
              <a:rPr lang="en-GB" sz="1400" dirty="0">
                <a:latin typeface="Segoe Print" panose="02000600000000000000" pitchFamily="2" charset="0"/>
              </a:rPr>
              <a:t>to research the life of an important person.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130168" y="3483576"/>
            <a:ext cx="13529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Segoe Print" panose="02000600000000000000" pitchFamily="2" charset="0"/>
              </a:rPr>
              <a:t>I am learning </a:t>
            </a:r>
            <a:r>
              <a:rPr lang="en-GB" sz="1400" dirty="0">
                <a:latin typeface="Segoe Print" panose="02000600000000000000" pitchFamily="2" charset="0"/>
              </a:rPr>
              <a:t>to sequence a set of significant events in chronological order.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708780" y="3108786"/>
            <a:ext cx="150915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Segoe Print" panose="02000600000000000000" pitchFamily="2" charset="0"/>
              </a:rPr>
              <a:t>I am</a:t>
            </a:r>
          </a:p>
          <a:p>
            <a:r>
              <a:rPr lang="en-GB" sz="1400" dirty="0" smtClean="0">
                <a:latin typeface="Segoe Print" panose="02000600000000000000" pitchFamily="2" charset="0"/>
              </a:rPr>
              <a:t>learning </a:t>
            </a:r>
            <a:r>
              <a:rPr lang="en-GB" sz="1400" dirty="0">
                <a:latin typeface="Segoe Print" panose="02000600000000000000" pitchFamily="2" charset="0"/>
              </a:rPr>
              <a:t>how famous people are remembered in different ways by retelling.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331515" y="3071186"/>
            <a:ext cx="141870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</a:t>
            </a:r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famous people are </a:t>
            </a:r>
            <a:r>
              <a:rPr lang="en-GB" sz="14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remembered after death.</a:t>
            </a:r>
            <a:r>
              <a:rPr lang="en-GB" sz="1400" dirty="0" smtClean="0">
                <a:solidFill>
                  <a:srgbClr val="7030A0"/>
                </a:solidFill>
                <a:latin typeface="Segoe Print" panose="02000600000000000000" pitchFamily="2" charset="0"/>
                <a:ea typeface="MS Mincho"/>
                <a:cs typeface="Times New Roman" panose="02020603050405020304" pitchFamily="18" charset="0"/>
              </a:rPr>
              <a:t> </a:t>
            </a:r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125869" y="2343145"/>
            <a:ext cx="1234007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</a:t>
            </a:r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whether Christopher Columbus was a hero, or not?</a:t>
            </a:r>
            <a:r>
              <a:rPr lang="en-GB" sz="1400" b="1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935002" y="5427374"/>
            <a:ext cx="44740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can ask and answer questions from a specific source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561850" y="5060898"/>
            <a:ext cx="51189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recount some interesting facts from an historical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event.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334893" y="4603791"/>
            <a:ext cx="3577866" cy="281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retell a familiar story from the past..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94228" y="4207699"/>
            <a:ext cx="43414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identify in what ways people are remembered.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482525" y="3825573"/>
            <a:ext cx="32923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explain my opinions with reasons.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8549397" y="1702608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8680825" y="1753843"/>
            <a:ext cx="12340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retell what I have learnt about Christopher Columbus.</a:t>
            </a:r>
            <a:r>
              <a:rPr lang="en-GB" sz="1400" b="1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21735" y="3258617"/>
            <a:ext cx="19975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can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summarise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facts.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00841" y="206829"/>
            <a:ext cx="3269673" cy="241897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6" y="362898"/>
            <a:ext cx="319005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 smtClean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CHRISTOPHER </a:t>
            </a:r>
            <a:r>
              <a:rPr lang="en-GB" sz="1600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COLUMBUS</a:t>
            </a:r>
          </a:p>
          <a:p>
            <a:pPr algn="ctr"/>
            <a:endParaRPr lang="en-GB" sz="1600" dirty="0" smtClean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Spring 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1 </a:t>
            </a:r>
            <a:r>
              <a:rPr lang="en-GB" b="1" dirty="0" smtClean="0">
                <a:solidFill>
                  <a:schemeClr val="accent2">
                    <a:lumMod val="75000"/>
                  </a:schemeClr>
                </a:solidFill>
                <a:latin typeface="Segoe Print" panose="02000600000000000000" pitchFamily="2" charset="0"/>
              </a:rPr>
              <a:t>History </a:t>
            </a:r>
            <a:endParaRPr lang="en-GB" b="1" dirty="0">
              <a:solidFill>
                <a:schemeClr val="accent2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428721" y="223828"/>
            <a:ext cx="6749143" cy="7075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4561053" y="282643"/>
            <a:ext cx="645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egoe Print" panose="02000600000000000000" pitchFamily="2" charset="0"/>
              </a:rPr>
              <a:t>OUTCOME: </a:t>
            </a:r>
            <a:r>
              <a:rPr lang="en-GB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To have an in depth knowledge of the life and times of Christopher Columbus.  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72789" y="2924773"/>
            <a:ext cx="16414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Can you sequence events in order?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588477" y="2531143"/>
            <a:ext cx="15876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Can you retell facts?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217934" y="2110757"/>
            <a:ext cx="15876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How are people remembered?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858753" y="1739031"/>
            <a:ext cx="15876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What makes someone a hero?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22307" y="3149126"/>
            <a:ext cx="164141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Do you know where to look for information?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04022" y="1251233"/>
            <a:ext cx="15876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What fact amazed you most?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402772" y="5974781"/>
            <a:ext cx="9495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So 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what makes Christopher Columbus a significant person?</a:t>
            </a:r>
            <a:endParaRPr lang="en-GB" sz="20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10101882" y="4484699"/>
            <a:ext cx="1830779" cy="2197654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000" dirty="0">
              <a:solidFill>
                <a:schemeClr val="accent2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pic>
        <p:nvPicPr>
          <p:cNvPr id="3074" name="Picture 2" descr="explore Icon 14630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350" y="1640685"/>
            <a:ext cx="871377" cy="871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Rectangle 46"/>
          <p:cNvSpPr/>
          <p:nvPr/>
        </p:nvSpPr>
        <p:spPr>
          <a:xfrm>
            <a:off x="10132232" y="4566033"/>
            <a:ext cx="1746319" cy="196977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200" u="sng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>before</a:t>
            </a:r>
            <a:r>
              <a:rPr lang="en-GB" sz="1200" b="1" dirty="0">
                <a:solidFill>
                  <a:srgbClr val="0070C0"/>
                </a:solidFill>
                <a:latin typeface="Segoe Print" panose="02000600000000000000" pitchFamily="2" charset="0"/>
              </a:rPr>
              <a:t>, after, past, present, then and </a:t>
            </a:r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>now</a:t>
            </a: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 World</a:t>
            </a: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King and Queen of Spain.</a:t>
            </a: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significant events</a:t>
            </a: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remembered</a:t>
            </a:r>
            <a:endParaRPr lang="en-GB" sz="1200" dirty="0" smtClean="0">
              <a:solidFill>
                <a:srgbClr val="0070C0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525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Arrow 2"/>
          <p:cNvSpPr/>
          <p:nvPr/>
        </p:nvSpPr>
        <p:spPr>
          <a:xfrm rot="20705933">
            <a:off x="115662" y="3685000"/>
            <a:ext cx="9318109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432773" y="3773054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2055523" y="3427115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3677607" y="3051507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5307516" y="2655230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6924094" y="2207193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542019" y="3882629"/>
            <a:ext cx="1306286" cy="176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Segoe Print" panose="02000600000000000000" pitchFamily="2" charset="0"/>
              </a:rPr>
              <a:t>I am learning </a:t>
            </a:r>
            <a:r>
              <a:rPr lang="en-GB" sz="1200" dirty="0">
                <a:latin typeface="Segoe Print" panose="02000600000000000000" pitchFamily="2" charset="0"/>
              </a:rPr>
              <a:t>to </a:t>
            </a:r>
            <a:r>
              <a:rPr lang="en-GB" sz="1200" dirty="0" smtClean="0">
                <a:latin typeface="Segoe Print" panose="02000600000000000000" pitchFamily="2" charset="0"/>
              </a:rPr>
              <a:t>identify shops selling food locally, or on the high street that can come from different locations.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72782" y="3449563"/>
            <a:ext cx="1352938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 smtClean="0">
                <a:latin typeface="Segoe Print" panose="02000600000000000000" pitchFamily="2" charset="0"/>
              </a:rPr>
              <a:t>I am learning </a:t>
            </a:r>
            <a:r>
              <a:rPr lang="en-GB" sz="1300" dirty="0">
                <a:latin typeface="Segoe Print" panose="02000600000000000000" pitchFamily="2" charset="0"/>
              </a:rPr>
              <a:t>to </a:t>
            </a:r>
            <a:r>
              <a:rPr lang="en-GB" sz="1300" dirty="0" smtClean="0">
                <a:latin typeface="Segoe Print" panose="02000600000000000000" pitchFamily="2" charset="0"/>
              </a:rPr>
              <a:t>know that food comes from plants and animals and to understand food as a story.</a:t>
            </a:r>
            <a:endParaRPr lang="en-GB" sz="1300" dirty="0">
              <a:latin typeface="Segoe Print" panose="020006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708780" y="3108786"/>
            <a:ext cx="15091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>
                <a:latin typeface="Segoe Print" panose="02000600000000000000" pitchFamily="2" charset="0"/>
              </a:rPr>
              <a:t>I am</a:t>
            </a:r>
          </a:p>
          <a:p>
            <a:r>
              <a:rPr lang="en-GB" sz="1200" dirty="0" smtClean="0">
                <a:latin typeface="Segoe Print" panose="02000600000000000000" pitchFamily="2" charset="0"/>
              </a:rPr>
              <a:t>learning to understand what farming is, what a farmer does and where plants and animals come from we eat. 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371033" y="2817482"/>
            <a:ext cx="1382514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understand </a:t>
            </a:r>
            <a:r>
              <a:rPr lang="en-GB" sz="13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 animals reared in </a:t>
            </a:r>
            <a:r>
              <a:rPr lang="en-GB" sz="13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sz="13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U.K are used for dairy or meat.</a:t>
            </a:r>
            <a:endParaRPr lang="en-GB" sz="1300" dirty="0">
              <a:latin typeface="Segoe Print" panose="020006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000535" y="2309753"/>
            <a:ext cx="1479673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understand that some traditional foods originate in the UK and understand the geography.</a:t>
            </a:r>
            <a:endParaRPr lang="en-GB" sz="1300" dirty="0">
              <a:latin typeface="Segoe Print" panose="02000600000000000000" pitchFamily="2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0026152" y="4496810"/>
            <a:ext cx="1830779" cy="2189955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106419" y="4556925"/>
            <a:ext cx="1907516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>fresh, frozen, fast food, shops, farms,  plants, animals, raw, processed, packet, delivered, produce, farmer, dairy meat, pasteurised, UK, England, Scotland, Wales, Northern Ireland</a:t>
            </a:r>
            <a:endParaRPr lang="en-GB" sz="1200" dirty="0" smtClean="0">
              <a:solidFill>
                <a:srgbClr val="0070C0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35002" y="5427374"/>
            <a:ext cx="44740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I know what kinds of food is sold there.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61850" y="5060898"/>
            <a:ext cx="4839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I know my food comes from plants, or animals and what processed means.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34893" y="4603791"/>
            <a:ext cx="357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understand what farming is and areas where farming occurs.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94228" y="4207699"/>
            <a:ext cx="4341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 understand the job of a dairy farmer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and the type of land that a dairy farm needs.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488487" y="3769674"/>
            <a:ext cx="3292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GB" sz="1200" smtClean="0">
                <a:solidFill>
                  <a:srgbClr val="7030A0"/>
                </a:solidFill>
                <a:latin typeface="Segoe Print" panose="02000600000000000000" pitchFamily="2" charset="0"/>
              </a:rPr>
              <a:t>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understand the parts of the UK and their traditional foods.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00841" y="206829"/>
            <a:ext cx="3269673" cy="239475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22307" y="362898"/>
            <a:ext cx="301362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 smtClean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Journeys </a:t>
            </a:r>
            <a:r>
              <a:rPr lang="en-GB" sz="1600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Food</a:t>
            </a:r>
          </a:p>
          <a:p>
            <a:pPr algn="ctr"/>
            <a:endParaRPr lang="en-GB" sz="1600" b="1" dirty="0" smtClean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Spring 2 </a:t>
            </a:r>
            <a:r>
              <a:rPr lang="en-GB" sz="1600" b="1" dirty="0" smtClean="0">
                <a:solidFill>
                  <a:srgbClr val="00B050"/>
                </a:solidFill>
                <a:latin typeface="Segoe Print" panose="02000600000000000000" pitchFamily="2" charset="0"/>
              </a:rPr>
              <a:t>Geography </a:t>
            </a:r>
            <a:endParaRPr lang="en-GB" sz="1600" b="1" dirty="0">
              <a:solidFill>
                <a:srgbClr val="00B050"/>
              </a:solidFill>
              <a:latin typeface="Segoe Print" panose="02000600000000000000" pitchFamily="2" charset="0"/>
            </a:endParaRP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5203371" y="206829"/>
            <a:ext cx="6749143" cy="7075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5314208" y="281410"/>
            <a:ext cx="645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egoe Print" panose="02000600000000000000" pitchFamily="2" charset="0"/>
              </a:rPr>
              <a:t>OUTCOME: </a:t>
            </a:r>
            <a:r>
              <a:rPr lang="en-GB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To link everyday experience of buying food within the UK with geographical understanding.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77607" y="2437867"/>
            <a:ext cx="157670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What plants does a farmer grow on a farm?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061460" y="2930970"/>
            <a:ext cx="15876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How does food get to us?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50760" y="2031270"/>
            <a:ext cx="158761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What animals might you rear on a farm?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88542" y="1567622"/>
            <a:ext cx="158761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Can we create a Great British Food map?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1560" y="3268667"/>
            <a:ext cx="16414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What can we buy in the high street?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402772" y="5974781"/>
            <a:ext cx="9495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Where can we buy food, and how it might be sourced from the UK?</a:t>
            </a:r>
            <a:endParaRPr lang="en-GB" sz="20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pic>
        <p:nvPicPr>
          <p:cNvPr id="4098" name="Picture 2" descr="vegetables Icon 14345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457" y="1518400"/>
            <a:ext cx="1114736" cy="111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43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1528500" y="3266116"/>
            <a:ext cx="9318109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32773" y="3773054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055523" y="3386099"/>
            <a:ext cx="1539055" cy="191335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600" dirty="0">
                <a:latin typeface="Segoe Print" panose="02000600000000000000" pitchFamily="2" charset="0"/>
              </a:rPr>
              <a:t>We are learning </a:t>
            </a:r>
            <a:r>
              <a:rPr lang="en-GB" sz="1600" dirty="0" smtClean="0">
                <a:latin typeface="Segoe Print" panose="02000600000000000000" pitchFamily="2" charset="0"/>
              </a:rPr>
              <a:t>to understand how complex the moon landing was.</a:t>
            </a:r>
            <a:endParaRPr lang="en-GB" sz="1600" dirty="0"/>
          </a:p>
        </p:txBody>
      </p:sp>
      <p:sp>
        <p:nvSpPr>
          <p:cNvPr id="28" name="Rounded Rectangle 27"/>
          <p:cNvSpPr/>
          <p:nvPr/>
        </p:nvSpPr>
        <p:spPr>
          <a:xfrm>
            <a:off x="3692883" y="3071872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We are learning to recall the events of the Apollo 11 mission.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293417" y="2638780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961786" y="2265131"/>
            <a:ext cx="178764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latin typeface="Segoe Print" panose="02000600000000000000" pitchFamily="2" charset="0"/>
              </a:rPr>
              <a:t>LI: We are learning to </a:t>
            </a:r>
            <a:r>
              <a:rPr lang="en-GB" sz="1200" dirty="0">
                <a:latin typeface="Segoe Print" panose="02000600000000000000" pitchFamily="2" charset="0"/>
              </a:rPr>
              <a:t>work in groups making effective contributions whilst listening to the</a:t>
            </a:r>
          </a:p>
          <a:p>
            <a:pPr algn="ctr"/>
            <a:r>
              <a:rPr lang="en-GB" sz="1200" dirty="0">
                <a:latin typeface="Segoe Print" panose="02000600000000000000" pitchFamily="2" charset="0"/>
              </a:rPr>
              <a:t>views of others.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79067" y="3899467"/>
            <a:ext cx="14500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Segoe Print" panose="02000600000000000000" pitchFamily="2" charset="0"/>
              </a:rPr>
              <a:t>We are learning to consider the type of evidence available to historians studying the Moon landing of 1969.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10177414" y="4393937"/>
            <a:ext cx="1830779" cy="2284463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10249282" y="4453144"/>
            <a:ext cx="1746319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</a:t>
            </a:r>
            <a:r>
              <a:rPr lang="en-GB" sz="1200" b="1" u="sng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GB" sz="1200" dirty="0" smtClean="0">
              <a:solidFill>
                <a:srgbClr val="0070C0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200" b="1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>Neil Armstrong, astronauts, Apollo 11, samples, photographs, command module, eagle lander, Pacific ocean. </a:t>
            </a:r>
            <a:endParaRPr lang="en-GB" sz="1200" dirty="0" smtClean="0">
              <a:solidFill>
                <a:srgbClr val="0070C0"/>
              </a:solid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935001" y="5427374"/>
            <a:ext cx="47567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We can 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match statements to specific pieces of evidence..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561850" y="5060898"/>
            <a:ext cx="64897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We can 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give at least 3 reasons that motivated him and reject spurious ones.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334893" y="4603791"/>
            <a:ext cx="357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sequence the daily events in chronological order, of what happened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307984" y="4115999"/>
            <a:ext cx="4341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research facts and findings, surrounding a past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significant 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event..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790187" y="3760968"/>
            <a:ext cx="32923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explain my opinions with reasons.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8868582" y="1696908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latin typeface="Segoe Print" panose="02000600000000000000" pitchFamily="2" charset="0"/>
              </a:rPr>
              <a:t>LI:I </a:t>
            </a:r>
            <a:r>
              <a:rPr lang="en-GB" sz="1600" dirty="0">
                <a:latin typeface="Segoe Print" panose="02000600000000000000" pitchFamily="2" charset="0"/>
              </a:rPr>
              <a:t>am learning </a:t>
            </a:r>
            <a:r>
              <a:rPr lang="en-GB" sz="1600" dirty="0" smtClean="0">
                <a:latin typeface="Segoe Print" panose="02000600000000000000" pitchFamily="2" charset="0"/>
              </a:rPr>
              <a:t>how to commemorate a  significant event. </a:t>
            </a:r>
            <a:endParaRPr lang="en-GB" sz="1600" dirty="0">
              <a:latin typeface="Segoe Print" panose="020006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370208" y="2479673"/>
            <a:ext cx="1821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GB" sz="1200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can 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draw on previous work on famous people and on sources seen in this topic to offer valid ideas.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300841" y="206829"/>
            <a:ext cx="4694182" cy="182323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390653" y="336735"/>
            <a:ext cx="4446084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 smtClean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r>
              <a:rPr lang="en-GB" b="1" dirty="0">
                <a:latin typeface="Segoe Print" panose="02000600000000000000" pitchFamily="2" charset="0"/>
              </a:rPr>
              <a:t>Significant events in living memory. Moon </a:t>
            </a:r>
            <a:r>
              <a:rPr lang="en-GB" b="1" dirty="0" smtClean="0">
                <a:latin typeface="Segoe Print" panose="02000600000000000000" pitchFamily="2" charset="0"/>
              </a:rPr>
              <a:t>landing.</a:t>
            </a:r>
          </a:p>
          <a:p>
            <a:r>
              <a:rPr lang="en-GB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Summer 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1 </a:t>
            </a:r>
            <a:r>
              <a:rPr lang="en-GB" b="1" dirty="0" smtClean="0">
                <a:solidFill>
                  <a:schemeClr val="accent2">
                    <a:lumMod val="75000"/>
                  </a:schemeClr>
                </a:solidFill>
                <a:latin typeface="Segoe Print" panose="02000600000000000000" pitchFamily="2" charset="0"/>
              </a:rPr>
              <a:t>History </a:t>
            </a:r>
            <a:endParaRPr lang="en-GB" b="1" dirty="0">
              <a:solidFill>
                <a:schemeClr val="accent2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5203371" y="206829"/>
            <a:ext cx="6749143" cy="7075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314208" y="281410"/>
            <a:ext cx="645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egoe Print" panose="02000600000000000000" pitchFamily="2" charset="0"/>
              </a:rPr>
              <a:t>OUTCOME: </a:t>
            </a:r>
            <a:r>
              <a:rPr lang="en-GB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To have an in depth knowledge of a significant event. (The moon landing.)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051273" y="2616658"/>
            <a:ext cx="16414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1100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Why did the astronauts risk their lives to go to the Moon?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743904" y="2222519"/>
            <a:ext cx="15876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1100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How were the spacemen able to get there and back safely?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393748" y="1829219"/>
            <a:ext cx="15876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1100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What did they do when they got to the Moon and how do we know?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961786" y="1249560"/>
            <a:ext cx="158761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1100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Does everyone agree that we should continue to send men to the moon</a:t>
            </a:r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62593" y="3006667"/>
            <a:ext cx="16414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1100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Has man ever been to the moon and how can we know for sure?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8684889" y="1076827"/>
            <a:ext cx="158761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1100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How should we commemorate this great achievement?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402772" y="5974781"/>
            <a:ext cx="9495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So 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what makes </a:t>
            </a: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the moon landing a significant event?</a:t>
            </a:r>
            <a:endParaRPr lang="en-GB" sz="20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00658" y="2769032"/>
            <a:ext cx="145725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LI – We are learning about what was discovered, by visiting the moon</a:t>
            </a:r>
          </a:p>
        </p:txBody>
      </p:sp>
      <p:pic>
        <p:nvPicPr>
          <p:cNvPr id="5122" name="Picture 2" descr="moon landing Icon 56679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582" y="910736"/>
            <a:ext cx="1113155" cy="1113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609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103021" y="3666053"/>
            <a:ext cx="9318109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432773" y="3773054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2055523" y="3427115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3677607" y="3051507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5307516" y="2655230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924094" y="2207193"/>
            <a:ext cx="150222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42019" y="3882629"/>
            <a:ext cx="13062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Segoe Print" panose="02000600000000000000" pitchFamily="2" charset="0"/>
              </a:rPr>
              <a:t>I am </a:t>
            </a:r>
            <a:r>
              <a:rPr lang="en-US" sz="1200" dirty="0" smtClean="0">
                <a:latin typeface="Segoe Print" panose="02000800000000000000" pitchFamily="2" charset="0"/>
              </a:rPr>
              <a:t>learning </a:t>
            </a:r>
            <a:r>
              <a:rPr lang="en-US" sz="1200" dirty="0">
                <a:latin typeface="Segoe Print" panose="02000800000000000000" pitchFamily="2" charset="0"/>
              </a:rPr>
              <a:t>to</a:t>
            </a:r>
            <a:r>
              <a:rPr lang="en-GB" sz="1200" dirty="0">
                <a:latin typeface="Segoe Print" panose="02000600000000000000" pitchFamily="2" charset="0"/>
              </a:rPr>
              <a:t> be able to name and locate the seven continents and five oceans on a world map</a:t>
            </a:r>
            <a:r>
              <a:rPr lang="en-GB" sz="1200" dirty="0" smtClean="0">
                <a:latin typeface="Segoe Print" panose="02000600000000000000" pitchFamily="2" charset="0"/>
              </a:rPr>
              <a:t>.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72782" y="3449563"/>
            <a:ext cx="13529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Segoe Print" panose="02000600000000000000" pitchFamily="2" charset="0"/>
              </a:rPr>
              <a:t>I am learning </a:t>
            </a:r>
            <a:r>
              <a:rPr lang="en-US" sz="1200" dirty="0">
                <a:latin typeface="Segoe Print" panose="02000800000000000000" pitchFamily="2" charset="0"/>
              </a:rPr>
              <a:t>to</a:t>
            </a:r>
            <a:r>
              <a:rPr lang="en-GB" sz="1200" dirty="0">
                <a:latin typeface="Segoe Print" panose="02000600000000000000" pitchFamily="2" charset="0"/>
              </a:rPr>
              <a:t> be able record the five oceans on a world map. </a:t>
            </a:r>
          </a:p>
          <a:p>
            <a:r>
              <a:rPr lang="en-GB" sz="1200" dirty="0">
                <a:latin typeface="Segoe Print" panose="02000600000000000000" pitchFamily="2" charset="0"/>
              </a:rPr>
              <a:t>To be able to add important facts about each ocean</a:t>
            </a:r>
            <a:r>
              <a:rPr lang="en-GB" sz="1200" dirty="0" smtClean="0">
                <a:latin typeface="Segoe Print" panose="02000600000000000000" pitchFamily="2" charset="0"/>
              </a:rPr>
              <a:t>.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39443" y="2750572"/>
            <a:ext cx="14744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</a:t>
            </a:r>
            <a:r>
              <a:rPr lang="en-GB" sz="1200" dirty="0">
                <a:latin typeface="Segoe Print" panose="02000600000000000000" pitchFamily="2" charset="0"/>
              </a:rPr>
              <a:t>be able to compare a local area in the United Kingdom with a contrasting area from another country.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004674" y="2335379"/>
            <a:ext cx="14796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</a:t>
            </a:r>
            <a:r>
              <a:rPr lang="en-GB" sz="1200" dirty="0">
                <a:latin typeface="Segoe Print" panose="02000600000000000000" pitchFamily="2" charset="0"/>
              </a:rPr>
              <a:t>the four points of a compass to build knowledge of the United Kingdom and it’s surrounding seas.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542378" y="1122571"/>
            <a:ext cx="2410136" cy="2324202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782487" y="1177905"/>
            <a:ext cx="22585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 smtClean="0">
                <a:solidFill>
                  <a:srgbClr val="0070C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100" b="1" dirty="0">
                <a:solidFill>
                  <a:srgbClr val="0070C0"/>
                </a:solidFill>
                <a:latin typeface="Segoe Print" panose="02000800000000000000" pitchFamily="2" charset="0"/>
              </a:rPr>
              <a:t>ocean, continent, country, Asia, Africa, North America, South America, Antarctica, Europe, Australia, Pacific Ocean, Atlantic Ocean, Southern Ocean, Arctic Ocean, Indian </a:t>
            </a:r>
            <a:r>
              <a:rPr lang="en-GB" sz="1100" b="1" dirty="0" smtClean="0">
                <a:solidFill>
                  <a:srgbClr val="0070C0"/>
                </a:solidFill>
                <a:latin typeface="Segoe Print" panose="02000800000000000000" pitchFamily="2" charset="0"/>
              </a:rPr>
              <a:t>Ocean,</a:t>
            </a:r>
            <a:r>
              <a:rPr lang="en-GB" sz="1100" b="1" dirty="0">
                <a:solidFill>
                  <a:srgbClr val="0070C0"/>
                </a:solidFill>
                <a:latin typeface="Segoe Print" panose="02000800000000000000" pitchFamily="2" charset="0"/>
              </a:rPr>
              <a:t> sea, coastline, North Sea, Irish Sea, Celtic Sea, English Channel, Straits of Dover, Bristol Channel, Bay of Biscay</a:t>
            </a:r>
            <a:r>
              <a:rPr lang="en-GB" sz="1100" b="1" dirty="0" smtClean="0">
                <a:solidFill>
                  <a:srgbClr val="0070C0"/>
                </a:solidFill>
                <a:latin typeface="Segoe Print" panose="02000800000000000000" pitchFamily="2" charset="0"/>
              </a:rPr>
              <a:t>, United Kingdom</a:t>
            </a:r>
            <a:endParaRPr lang="en-US" sz="1100" b="1" dirty="0">
              <a:solidFill>
                <a:srgbClr val="0070C0"/>
              </a:solidFill>
              <a:latin typeface="Segoe Print" panose="02000800000000000000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35002" y="5427374"/>
            <a:ext cx="44740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800000000000000" pitchFamily="2" charset="0"/>
              </a:rPr>
              <a:t>I can label a world map.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61850" y="5060898"/>
            <a:ext cx="4839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800000000000000" pitchFamily="2" charset="0"/>
              </a:rPr>
              <a:t>I can label a world map.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800000000000000" pitchFamily="2" charset="0"/>
              </a:rPr>
              <a:t>I can use notes that I have collected.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34893" y="4603791"/>
            <a:ext cx="357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800000000000000" pitchFamily="2" charset="0"/>
              </a:rPr>
              <a:t>I can label a UK </a:t>
            </a:r>
            <a:r>
              <a:rPr lang="en-GB" sz="1200" dirty="0" smtClean="0">
                <a:solidFill>
                  <a:srgbClr val="7030A0"/>
                </a:solidFill>
                <a:latin typeface="Segoe Print" panose="02000800000000000000" pitchFamily="2" charset="0"/>
              </a:rPr>
              <a:t>map. I </a:t>
            </a:r>
            <a:r>
              <a:rPr lang="en-GB" sz="1200" dirty="0">
                <a:solidFill>
                  <a:srgbClr val="7030A0"/>
                </a:solidFill>
                <a:latin typeface="Segoe Print" panose="02000800000000000000" pitchFamily="2" charset="0"/>
              </a:rPr>
              <a:t>can provide some useful information about each sea.</a:t>
            </a:r>
            <a:endParaRPr lang="en-US" sz="1200" dirty="0">
              <a:solidFill>
                <a:srgbClr val="7030A0"/>
              </a:solidFill>
              <a:latin typeface="Segoe Print" panose="02000800000000000000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94228" y="4207699"/>
            <a:ext cx="4772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800000000000000" pitchFamily="2" charset="0"/>
              </a:rPr>
              <a:t>I can identify similarities and differences. </a:t>
            </a:r>
            <a:r>
              <a:rPr lang="en-GB" sz="1200" dirty="0" smtClean="0">
                <a:solidFill>
                  <a:srgbClr val="7030A0"/>
                </a:solidFill>
                <a:latin typeface="Segoe Print" panose="02000800000000000000" pitchFamily="2" charset="0"/>
              </a:rPr>
              <a:t>I </a:t>
            </a:r>
            <a:r>
              <a:rPr lang="en-GB" sz="1200" dirty="0">
                <a:solidFill>
                  <a:srgbClr val="7030A0"/>
                </a:solidFill>
                <a:latin typeface="Segoe Print" panose="02000800000000000000" pitchFamily="2" charset="0"/>
              </a:rPr>
              <a:t>can identify and discuss the different human and physical features. </a:t>
            </a:r>
            <a:endParaRPr lang="en-US" sz="1200" dirty="0">
              <a:solidFill>
                <a:srgbClr val="7030A0"/>
              </a:solidFill>
              <a:latin typeface="Segoe Print" panose="020008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485723" y="3589439"/>
            <a:ext cx="3555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800000000000000" pitchFamily="2" charset="0"/>
              </a:rPr>
              <a:t>I can name the four points of a compass. 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800000000000000" pitchFamily="2" charset="0"/>
              </a:rPr>
              <a:t>I can use a compass to identify where places are in relation to each other. </a:t>
            </a:r>
            <a:endParaRPr lang="en-US" sz="1200" dirty="0">
              <a:solidFill>
                <a:srgbClr val="7030A0"/>
              </a:solidFill>
              <a:latin typeface="Segoe Print" panose="02000800000000000000" pitchFamily="2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00841" y="206829"/>
            <a:ext cx="3269673" cy="236937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22307" y="362898"/>
            <a:ext cx="30136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 smtClean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Seas &amp; </a:t>
            </a:r>
            <a:r>
              <a:rPr lang="en-GB" sz="1600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Coasts</a:t>
            </a:r>
          </a:p>
          <a:p>
            <a:pPr algn="ctr"/>
            <a:endParaRPr lang="en-GB" sz="1600" b="1" dirty="0" smtClean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dirty="0">
                <a:solidFill>
                  <a:srgbClr val="002060"/>
                </a:solidFill>
                <a:latin typeface="Segoe Print" panose="02000600000000000000" pitchFamily="2" charset="0"/>
              </a:rPr>
              <a:t>Summer </a:t>
            </a:r>
            <a:r>
              <a:rPr lang="en-GB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2</a:t>
            </a:r>
            <a:r>
              <a:rPr lang="en-GB" dirty="0" smtClean="0">
                <a:solidFill>
                  <a:srgbClr val="0070C0"/>
                </a:solidFill>
                <a:latin typeface="Segoe Print" panose="02000600000000000000" pitchFamily="2" charset="0"/>
              </a:rPr>
              <a:t> </a:t>
            </a:r>
            <a:r>
              <a:rPr lang="en-GB" dirty="0" smtClean="0">
                <a:solidFill>
                  <a:srgbClr val="00B050"/>
                </a:solidFill>
                <a:latin typeface="Segoe Print" panose="02000600000000000000" pitchFamily="2" charset="0"/>
              </a:rPr>
              <a:t>Geography </a:t>
            </a:r>
            <a:endParaRPr lang="en-GB" dirty="0">
              <a:solidFill>
                <a:srgbClr val="00B050"/>
              </a:solidFill>
              <a:latin typeface="Segoe Print" panose="02000600000000000000" pitchFamily="2" charset="0"/>
            </a:endParaRP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203371" y="206829"/>
            <a:ext cx="6749143" cy="7075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314208" y="281410"/>
            <a:ext cx="645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egoe Print" panose="02000600000000000000" pitchFamily="2" charset="0"/>
              </a:rPr>
              <a:t>OUTCOME: </a:t>
            </a:r>
            <a:r>
              <a:rPr lang="en-GB" b="1" dirty="0" smtClean="0">
                <a:solidFill>
                  <a:srgbClr val="002060"/>
                </a:solidFill>
                <a:latin typeface="Segoe Print" panose="02000600000000000000" pitchFamily="2" charset="0"/>
              </a:rPr>
              <a:t>To have a greater understanding of the five great oceans and the surrounding seas of the UK.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77607" y="2305357"/>
            <a:ext cx="15767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US" sz="11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What are the four seas surrounding of the UK?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051775" y="2846609"/>
            <a:ext cx="158761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US" sz="11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What is an ocean and what do you know about it?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76473" y="1918270"/>
            <a:ext cx="17420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US" sz="11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What is similar and different between two contrasting </a:t>
            </a:r>
            <a:r>
              <a:rPr lang="en-US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localities?</a:t>
            </a:r>
            <a:endParaRPr lang="en-US" sz="1100" dirty="0">
              <a:solidFill>
                <a:schemeClr val="accent5">
                  <a:lumMod val="75000"/>
                </a:schemeClr>
              </a:solidFill>
              <a:latin typeface="Segoe Print" panose="02000800000000000000" pitchFamily="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917087" y="1607029"/>
            <a:ext cx="166085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US" sz="11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What are the four points of a compass</a:t>
            </a:r>
            <a:r>
              <a:rPr lang="en-US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?</a:t>
            </a:r>
            <a:endParaRPr lang="en-US" sz="1100" dirty="0">
              <a:solidFill>
                <a:schemeClr val="accent5">
                  <a:lumMod val="75000"/>
                </a:schemeClr>
              </a:solidFill>
              <a:latin typeface="Segoe Print" panose="02000800000000000000" pitchFamily="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22124" y="3186147"/>
            <a:ext cx="164141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What is an ocean and what is a continent?</a:t>
            </a:r>
            <a:endParaRPr lang="en-GB" sz="1100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61925" y="5974781"/>
            <a:ext cx="9736547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9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What do you know about the 5 oceans and the local seas around the UK?</a:t>
            </a:r>
            <a:endParaRPr lang="en-GB" sz="19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723869" y="3156138"/>
            <a:ext cx="14744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</a:t>
            </a:r>
            <a:r>
              <a:rPr lang="en-GB" sz="1200" dirty="0">
                <a:latin typeface="Segoe Print" panose="02000600000000000000" pitchFamily="2" charset="0"/>
              </a:rPr>
              <a:t>be able to name and locate the surrounding seas of the </a:t>
            </a:r>
            <a:r>
              <a:rPr lang="en-GB" sz="1200" dirty="0" smtClean="0">
                <a:latin typeface="Segoe Print" panose="02000600000000000000" pitchFamily="2" charset="0"/>
              </a:rPr>
              <a:t>United Kingdom. To </a:t>
            </a:r>
            <a:r>
              <a:rPr lang="en-GB" sz="1200" dirty="0">
                <a:latin typeface="Segoe Print" panose="02000600000000000000" pitchFamily="2" charset="0"/>
              </a:rPr>
              <a:t>be able discuss important facts about each sea.</a:t>
            </a:r>
            <a:endParaRPr lang="en-US" sz="1200" dirty="0">
              <a:latin typeface="Segoe Print" panose="02000800000000000000" pitchFamily="2" charset="0"/>
            </a:endParaRPr>
          </a:p>
        </p:txBody>
      </p:sp>
      <p:pic>
        <p:nvPicPr>
          <p:cNvPr id="6146" name="Picture 2" descr="beach Icon 47848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606" y="1590060"/>
            <a:ext cx="900141" cy="90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03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1650</TotalTime>
  <Words>1774</Words>
  <Application>Microsoft Office PowerPoint</Application>
  <PresentationFormat>Widescreen</PresentationFormat>
  <Paragraphs>169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MS Mincho</vt:lpstr>
      <vt:lpstr>Segoe Print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pbegum4.211</cp:lastModifiedBy>
  <cp:revision>94</cp:revision>
  <cp:lastPrinted>2022-11-04T09:57:22Z</cp:lastPrinted>
  <dcterms:created xsi:type="dcterms:W3CDTF">2021-11-21T14:17:50Z</dcterms:created>
  <dcterms:modified xsi:type="dcterms:W3CDTF">2023-06-08T13:24:12Z</dcterms:modified>
</cp:coreProperties>
</file>