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  <p:sldMasterId id="2147483703" r:id="rId2"/>
    <p:sldMasterId id="2147483692" r:id="rId3"/>
  </p:sldMasterIdLst>
  <p:notesMasterIdLst>
    <p:notesMasterId r:id="rId5"/>
  </p:notesMasterIdLst>
  <p:sldIdLst>
    <p:sldId id="354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9CDD6"/>
    <a:srgbClr val="E6E6E6"/>
    <a:srgbClr val="DF361F"/>
    <a:srgbClr val="398A9E"/>
    <a:srgbClr val="E8C25C"/>
    <a:srgbClr val="00B09B"/>
    <a:srgbClr val="CC3399"/>
    <a:srgbClr val="2B323B"/>
    <a:srgbClr val="F0EEEF"/>
    <a:srgbClr val="0D95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41" autoAdjust="0"/>
    <p:restoredTop sz="96433" autoAdjust="0"/>
  </p:normalViewPr>
  <p:slideViewPr>
    <p:cSldViewPr snapToGrid="0" showGuides="1">
      <p:cViewPr varScale="1">
        <p:scale>
          <a:sx n="73" d="100"/>
          <a:sy n="73" d="100"/>
        </p:scale>
        <p:origin x="1392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8/15/2023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68868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Only"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AEDF2B47-7C58-458B-A014-B081B81A8D06}"/>
              </a:ext>
            </a:extLst>
          </p:cNvPr>
          <p:cNvGrpSpPr/>
          <p:nvPr userDrawn="1"/>
        </p:nvGrpSpPr>
        <p:grpSpPr>
          <a:xfrm>
            <a:off x="9433981" y="1"/>
            <a:ext cx="1647523" cy="1816099"/>
            <a:chOff x="12554553" y="1"/>
            <a:chExt cx="1647523" cy="1816099"/>
          </a:xfrm>
        </p:grpSpPr>
        <p:sp>
          <p:nvSpPr>
            <p:cNvPr id="4" name="Rectangle: Folded Corner 3">
              <a:extLst>
                <a:ext uri="{FF2B5EF4-FFF2-40B4-BE49-F238E27FC236}">
                  <a16:creationId xmlns:a16="http://schemas.microsoft.com/office/drawing/2014/main" id="{C7ACA455-4437-4416-A6F0-33D534A6AE9F}"/>
                </a:ext>
              </a:extLst>
            </p:cNvPr>
            <p:cNvSpPr/>
            <p:nvPr userDrawn="1"/>
          </p:nvSpPr>
          <p:spPr>
            <a:xfrm>
              <a:off x="12554553" y="1"/>
              <a:ext cx="1644047" cy="1816099"/>
            </a:xfrm>
            <a:prstGeom prst="foldedCorner">
              <a:avLst/>
            </a:prstGeom>
            <a:ln>
              <a:noFill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Ins="0" rtlCol="0" anchor="t"/>
            <a:lstStyle/>
            <a:p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To insert your own icons*: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Insert</a:t>
              </a:r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 &gt;&gt; </a:t>
              </a:r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Icons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200" i="1">
                  <a:solidFill>
                    <a:schemeClr val="accent2">
                      <a:lumMod val="50000"/>
                    </a:schemeClr>
                  </a:solidFill>
                </a:rPr>
                <a:t>(*Only available to Office 365 subscribers)</a:t>
              </a:r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7180DD64-6AC6-41B8-826F-6BE55763C65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3802026" y="424090"/>
              <a:ext cx="400050" cy="657225"/>
            </a:xfrm>
            <a:prstGeom prst="rect">
              <a:avLst/>
            </a:prstGeom>
          </p:spPr>
        </p:pic>
      </p:grpSp>
      <p:sp>
        <p:nvSpPr>
          <p:cNvPr id="6" name="Title 5">
            <a:extLst>
              <a:ext uri="{FF2B5EF4-FFF2-40B4-BE49-F238E27FC236}">
                <a16:creationId xmlns:a16="http://schemas.microsoft.com/office/drawing/2014/main" id="{F03BF9FD-DA0F-4739-9B69-0A2D712E7D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8695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6331"/>
            <a:ext cx="78867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4CF4C143-2DE4-4A59-9225-C44B17F8F99F}"/>
              </a:ext>
            </a:extLst>
          </p:cNvPr>
          <p:cNvGrpSpPr/>
          <p:nvPr userDrawn="1"/>
        </p:nvGrpSpPr>
        <p:grpSpPr>
          <a:xfrm>
            <a:off x="9433981" y="1"/>
            <a:ext cx="1647523" cy="1816099"/>
            <a:chOff x="12554553" y="1"/>
            <a:chExt cx="1647523" cy="1816099"/>
          </a:xfrm>
        </p:grpSpPr>
        <p:sp>
          <p:nvSpPr>
            <p:cNvPr id="4" name="Rectangle: Folded Corner 3">
              <a:extLst>
                <a:ext uri="{FF2B5EF4-FFF2-40B4-BE49-F238E27FC236}">
                  <a16:creationId xmlns:a16="http://schemas.microsoft.com/office/drawing/2014/main" id="{F35CDF3A-32A4-4944-8471-5618C2895CD6}"/>
                </a:ext>
              </a:extLst>
            </p:cNvPr>
            <p:cNvSpPr/>
            <p:nvPr userDrawn="1"/>
          </p:nvSpPr>
          <p:spPr>
            <a:xfrm>
              <a:off x="12554553" y="1"/>
              <a:ext cx="1644047" cy="1816099"/>
            </a:xfrm>
            <a:prstGeom prst="foldedCorner">
              <a:avLst/>
            </a:prstGeom>
            <a:ln>
              <a:noFill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Ins="0" rtlCol="0" anchor="t"/>
            <a:lstStyle/>
            <a:p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To insert your own icons*: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Insert</a:t>
              </a:r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 &gt;&gt; </a:t>
              </a:r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Icons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200" i="1">
                  <a:solidFill>
                    <a:schemeClr val="accent2">
                      <a:lumMod val="50000"/>
                    </a:schemeClr>
                  </a:solidFill>
                </a:rPr>
                <a:t>(*Only available to Office 365 subscribers)</a:t>
              </a:r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0C6B6273-908A-4447-8576-D3C55254554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3802026" y="424090"/>
              <a:ext cx="400050" cy="6572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08921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673959" y="5982900"/>
            <a:ext cx="3796079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23" name="Freeform 22"/>
          <p:cNvSpPr/>
          <p:nvPr userDrawn="1"/>
        </p:nvSpPr>
        <p:spPr>
          <a:xfrm rot="5400000">
            <a:off x="91178" y="11643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3" name="Rectangle 12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4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05513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tx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23" name="Freeform 22"/>
          <p:cNvSpPr/>
          <p:nvPr userDrawn="1"/>
        </p:nvSpPr>
        <p:spPr>
          <a:xfrm rot="5400000">
            <a:off x="91178" y="11643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3" tooltip="PresentationGo!"/>
              </a:rPr>
              <a:t>presentationgo.com</a:t>
            </a:r>
            <a:endParaRPr lang="en-US" sz="1100" dirty="0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3065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bg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8/15/2023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Arc 89">
            <a:extLst>
              <a:ext uri="{FF2B5EF4-FFF2-40B4-BE49-F238E27FC236}">
                <a16:creationId xmlns:a16="http://schemas.microsoft.com/office/drawing/2014/main" id="{4E010217-4374-4F88-89CA-F8F336E6FB11}"/>
              </a:ext>
            </a:extLst>
          </p:cNvPr>
          <p:cNvSpPr/>
          <p:nvPr/>
        </p:nvSpPr>
        <p:spPr>
          <a:xfrm>
            <a:off x="5959794" y="2204223"/>
            <a:ext cx="741166" cy="1122669"/>
          </a:xfrm>
          <a:prstGeom prst="arc">
            <a:avLst>
              <a:gd name="adj1" fmla="val 15955398"/>
              <a:gd name="adj2" fmla="val 5295952"/>
            </a:avLst>
          </a:prstGeom>
          <a:ln w="22225">
            <a:solidFill>
              <a:srgbClr val="0070C0"/>
            </a:solidFill>
            <a:prstDash val="sysDash"/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588" y="12874"/>
            <a:ext cx="4901531" cy="739056"/>
          </a:xfrm>
        </p:spPr>
        <p:txBody>
          <a:bodyPr>
            <a:noAutofit/>
          </a:bodyPr>
          <a:lstStyle/>
          <a:p>
            <a:r>
              <a:rPr lang="en-US" sz="2800" dirty="0" smtClean="0">
                <a:latin typeface="SassoonCRInfant" panose="02010503020300020003" pitchFamily="2" charset="0"/>
                <a:ea typeface="Segoe UI Black" panose="020B0A02040204020203" pitchFamily="34" charset="0"/>
              </a:rPr>
              <a:t>Progression </a:t>
            </a:r>
            <a:r>
              <a:rPr lang="en-US" sz="2800" dirty="0">
                <a:latin typeface="SassoonCRInfant" panose="02010503020300020003" pitchFamily="2" charset="0"/>
                <a:ea typeface="Segoe UI Black" panose="020B0A02040204020203" pitchFamily="34" charset="0"/>
              </a:rPr>
              <a:t>in </a:t>
            </a:r>
            <a:r>
              <a:rPr lang="en-US" sz="2800" dirty="0" smtClean="0">
                <a:latin typeface="SassoonCRInfant" panose="02010503020300020003" pitchFamily="2" charset="0"/>
                <a:ea typeface="Segoe UI Black" panose="020B0A02040204020203" pitchFamily="34" charset="0"/>
              </a:rPr>
              <a:t>Computing </a:t>
            </a:r>
            <a:endParaRPr lang="en-US" sz="2800" dirty="0">
              <a:latin typeface="SassoonCRInfant" panose="02010503020300020003" pitchFamily="2" charset="0"/>
              <a:ea typeface="Segoe UI Black" panose="020B0A02040204020203" pitchFamily="34" charset="0"/>
            </a:endParaRP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2C2EA65C-CA1F-40C5-83BE-64F3E9AB33AA}"/>
              </a:ext>
            </a:extLst>
          </p:cNvPr>
          <p:cNvGrpSpPr/>
          <p:nvPr/>
        </p:nvGrpSpPr>
        <p:grpSpPr>
          <a:xfrm>
            <a:off x="845576" y="1844683"/>
            <a:ext cx="7818884" cy="3846600"/>
            <a:chOff x="2249359" y="2305589"/>
            <a:chExt cx="7728733" cy="2834645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425DB897-F32F-412D-A261-6EC186631061}"/>
                </a:ext>
              </a:extLst>
            </p:cNvPr>
            <p:cNvGrpSpPr/>
            <p:nvPr/>
          </p:nvGrpSpPr>
          <p:grpSpPr>
            <a:xfrm>
              <a:off x="2249359" y="2305589"/>
              <a:ext cx="7728733" cy="2834645"/>
              <a:chOff x="1475820" y="2305589"/>
              <a:chExt cx="7728733" cy="2834645"/>
            </a:xfrm>
          </p:grpSpPr>
          <p:sp>
            <p:nvSpPr>
              <p:cNvPr id="7" name="Arc 6">
                <a:extLst>
                  <a:ext uri="{FF2B5EF4-FFF2-40B4-BE49-F238E27FC236}">
                    <a16:creationId xmlns:a16="http://schemas.microsoft.com/office/drawing/2014/main" id="{BA91558A-868E-4BAB-A985-3853974396E1}"/>
                  </a:ext>
                </a:extLst>
              </p:cNvPr>
              <p:cNvSpPr/>
              <p:nvPr/>
            </p:nvSpPr>
            <p:spPr>
              <a:xfrm>
                <a:off x="6186325" y="2305594"/>
                <a:ext cx="1417320" cy="1417320"/>
              </a:xfrm>
              <a:prstGeom prst="arc">
                <a:avLst>
                  <a:gd name="adj1" fmla="val 16211550"/>
                  <a:gd name="adj2" fmla="val 5391112"/>
                </a:avLst>
              </a:prstGeom>
              <a:ln w="635000">
                <a:solidFill>
                  <a:schemeClr val="bg2">
                    <a:lumMod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/>
              </a:p>
            </p:txBody>
          </p:sp>
          <p:sp>
            <p:nvSpPr>
              <p:cNvPr id="38" name="Arc 37">
                <a:extLst>
                  <a:ext uri="{FF2B5EF4-FFF2-40B4-BE49-F238E27FC236}">
                    <a16:creationId xmlns:a16="http://schemas.microsoft.com/office/drawing/2014/main" id="{4E7EC504-D364-49F4-9BCD-39BD9340E988}"/>
                  </a:ext>
                </a:extLst>
              </p:cNvPr>
              <p:cNvSpPr/>
              <p:nvPr/>
            </p:nvSpPr>
            <p:spPr>
              <a:xfrm rot="10800000">
                <a:off x="3011873" y="3722914"/>
                <a:ext cx="1417320" cy="1417320"/>
              </a:xfrm>
              <a:prstGeom prst="arc">
                <a:avLst>
                  <a:gd name="adj1" fmla="val 16211550"/>
                  <a:gd name="adj2" fmla="val 5391112"/>
                </a:avLst>
              </a:prstGeom>
              <a:ln w="635000">
                <a:solidFill>
                  <a:schemeClr val="bg2">
                    <a:lumMod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/>
              </a:p>
            </p:txBody>
          </p:sp>
          <p:cxnSp>
            <p:nvCxnSpPr>
              <p:cNvPr id="9" name="Straight Connector 8">
                <a:extLst>
                  <a:ext uri="{FF2B5EF4-FFF2-40B4-BE49-F238E27FC236}">
                    <a16:creationId xmlns:a16="http://schemas.microsoft.com/office/drawing/2014/main" id="{ECB72E78-9188-4053-B2B2-F2FB7A719315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3685084" y="3722912"/>
                <a:ext cx="3245350" cy="4"/>
              </a:xfrm>
              <a:prstGeom prst="line">
                <a:avLst/>
              </a:prstGeom>
              <a:ln w="635000">
                <a:solidFill>
                  <a:schemeClr val="bg2">
                    <a:lumMod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Straight Connector 11">
                <a:extLst>
                  <a:ext uri="{FF2B5EF4-FFF2-40B4-BE49-F238E27FC236}">
                    <a16:creationId xmlns:a16="http://schemas.microsoft.com/office/drawing/2014/main" id="{94E57699-59F1-4F0D-827E-E23691CF6BD8}"/>
                  </a:ext>
                </a:extLst>
              </p:cNvPr>
              <p:cNvCxnSpPr>
                <a:cxnSpLocks/>
                <a:stCxn id="38" idx="0"/>
              </p:cNvCxnSpPr>
              <p:nvPr/>
            </p:nvCxnSpPr>
            <p:spPr>
              <a:xfrm>
                <a:off x="3718153" y="5140230"/>
                <a:ext cx="5486400" cy="0"/>
              </a:xfrm>
              <a:prstGeom prst="line">
                <a:avLst/>
              </a:prstGeom>
              <a:ln w="635000" cap="rnd">
                <a:solidFill>
                  <a:schemeClr val="bg2">
                    <a:lumMod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Straight Connector 72">
                <a:extLst>
                  <a:ext uri="{FF2B5EF4-FFF2-40B4-BE49-F238E27FC236}">
                    <a16:creationId xmlns:a16="http://schemas.microsoft.com/office/drawing/2014/main" id="{570A1428-84CC-41EE-A06C-C0EFD78BCB89}"/>
                  </a:ext>
                </a:extLst>
              </p:cNvPr>
              <p:cNvCxnSpPr/>
              <p:nvPr/>
            </p:nvCxnSpPr>
            <p:spPr>
              <a:xfrm>
                <a:off x="1475820" y="2305589"/>
                <a:ext cx="5486400" cy="4"/>
              </a:xfrm>
              <a:prstGeom prst="line">
                <a:avLst/>
              </a:prstGeom>
              <a:ln w="635000" cap="rnd">
                <a:solidFill>
                  <a:schemeClr val="bg2">
                    <a:lumMod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Group 26">
              <a:extLst>
                <a:ext uri="{FF2B5EF4-FFF2-40B4-BE49-F238E27FC236}">
                  <a16:creationId xmlns:a16="http://schemas.microsoft.com/office/drawing/2014/main" id="{9F295EA6-9373-4E6A-971B-1D1A52E16064}"/>
                </a:ext>
              </a:extLst>
            </p:cNvPr>
            <p:cNvGrpSpPr/>
            <p:nvPr/>
          </p:nvGrpSpPr>
          <p:grpSpPr>
            <a:xfrm>
              <a:off x="2249359" y="2305589"/>
              <a:ext cx="7646957" cy="2834645"/>
              <a:chOff x="1475820" y="2305589"/>
              <a:chExt cx="7646957" cy="2834645"/>
            </a:xfrm>
          </p:grpSpPr>
          <p:sp>
            <p:nvSpPr>
              <p:cNvPr id="28" name="Arc 27">
                <a:extLst>
                  <a:ext uri="{FF2B5EF4-FFF2-40B4-BE49-F238E27FC236}">
                    <a16:creationId xmlns:a16="http://schemas.microsoft.com/office/drawing/2014/main" id="{F2E49456-4956-4891-9EE2-EE4551A71AFA}"/>
                  </a:ext>
                </a:extLst>
              </p:cNvPr>
              <p:cNvSpPr/>
              <p:nvPr/>
            </p:nvSpPr>
            <p:spPr>
              <a:xfrm>
                <a:off x="6186325" y="2305594"/>
                <a:ext cx="1417320" cy="1417320"/>
              </a:xfrm>
              <a:prstGeom prst="arc">
                <a:avLst>
                  <a:gd name="adj1" fmla="val 16211550"/>
                  <a:gd name="adj2" fmla="val 5391112"/>
                </a:avLst>
              </a:prstGeom>
              <a:ln w="4762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/>
              </a:p>
            </p:txBody>
          </p:sp>
          <p:sp>
            <p:nvSpPr>
              <p:cNvPr id="29" name="Arc 28">
                <a:extLst>
                  <a:ext uri="{FF2B5EF4-FFF2-40B4-BE49-F238E27FC236}">
                    <a16:creationId xmlns:a16="http://schemas.microsoft.com/office/drawing/2014/main" id="{CCD3104B-4EC0-4732-976B-E61B97F1EEDD}"/>
                  </a:ext>
                </a:extLst>
              </p:cNvPr>
              <p:cNvSpPr/>
              <p:nvPr/>
            </p:nvSpPr>
            <p:spPr>
              <a:xfrm rot="10800000">
                <a:off x="2930098" y="3722914"/>
                <a:ext cx="1417320" cy="1417320"/>
              </a:xfrm>
              <a:prstGeom prst="arc">
                <a:avLst>
                  <a:gd name="adj1" fmla="val 16211550"/>
                  <a:gd name="adj2" fmla="val 5391112"/>
                </a:avLst>
              </a:prstGeom>
              <a:ln w="4762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/>
              </a:p>
            </p:txBody>
          </p:sp>
          <p:cxnSp>
            <p:nvCxnSpPr>
              <p:cNvPr id="30" name="Straight Connector 29">
                <a:extLst>
                  <a:ext uri="{FF2B5EF4-FFF2-40B4-BE49-F238E27FC236}">
                    <a16:creationId xmlns:a16="http://schemas.microsoft.com/office/drawing/2014/main" id="{C2655F35-FEEA-48D3-8653-958B1F07682E}"/>
                  </a:ext>
                </a:extLst>
              </p:cNvPr>
              <p:cNvCxnSpPr>
                <a:cxnSpLocks/>
                <a:endCxn id="28" idx="2"/>
              </p:cNvCxnSpPr>
              <p:nvPr/>
            </p:nvCxnSpPr>
            <p:spPr>
              <a:xfrm flipV="1">
                <a:off x="3685084" y="3722912"/>
                <a:ext cx="3211733" cy="7"/>
              </a:xfrm>
              <a:prstGeom prst="line">
                <a:avLst/>
              </a:prstGeom>
              <a:ln w="4762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>
                <a:extLst>
                  <a:ext uri="{FF2B5EF4-FFF2-40B4-BE49-F238E27FC236}">
                    <a16:creationId xmlns:a16="http://schemas.microsoft.com/office/drawing/2014/main" id="{D66702A1-B247-4A57-80A9-A8B943239AC6}"/>
                  </a:ext>
                </a:extLst>
              </p:cNvPr>
              <p:cNvCxnSpPr>
                <a:cxnSpLocks/>
                <a:stCxn id="38" idx="0"/>
              </p:cNvCxnSpPr>
              <p:nvPr/>
            </p:nvCxnSpPr>
            <p:spPr>
              <a:xfrm>
                <a:off x="3718153" y="5140230"/>
                <a:ext cx="5404624" cy="0"/>
              </a:xfrm>
              <a:prstGeom prst="line">
                <a:avLst/>
              </a:prstGeom>
              <a:ln w="4762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>
                <a:extLst>
                  <a:ext uri="{FF2B5EF4-FFF2-40B4-BE49-F238E27FC236}">
                    <a16:creationId xmlns:a16="http://schemas.microsoft.com/office/drawing/2014/main" id="{E513FD9F-1DD5-41DA-8405-8E73E998EF7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475820" y="2305589"/>
                <a:ext cx="5306914" cy="0"/>
              </a:xfrm>
              <a:prstGeom prst="line">
                <a:avLst/>
              </a:prstGeom>
              <a:ln w="4762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3" name="Oval 2">
            <a:extLst>
              <a:ext uri="{FF2B5EF4-FFF2-40B4-BE49-F238E27FC236}">
                <a16:creationId xmlns:a16="http://schemas.microsoft.com/office/drawing/2014/main" id="{CA17634E-AAA3-4840-8487-07315886BF16}"/>
              </a:ext>
            </a:extLst>
          </p:cNvPr>
          <p:cNvSpPr/>
          <p:nvPr/>
        </p:nvSpPr>
        <p:spPr>
          <a:xfrm>
            <a:off x="2107863" y="3895935"/>
            <a:ext cx="763571" cy="724138"/>
          </a:xfrm>
          <a:prstGeom prst="ellipse">
            <a:avLst/>
          </a:prstGeom>
          <a:solidFill>
            <a:schemeClr val="tx2">
              <a:lumMod val="25000"/>
              <a:lumOff val="75000"/>
            </a:schemeClr>
          </a:solidFill>
          <a:ln w="28575">
            <a:solidFill>
              <a:srgbClr val="0070C0"/>
            </a:solidFill>
          </a:ln>
          <a:effectLst>
            <a:outerShdw blurRad="101600" dist="19050" dir="5400000" algn="ctr" rotWithShape="0">
              <a:srgbClr val="000000">
                <a:alpha val="63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600" b="1" dirty="0">
                <a:solidFill>
                  <a:schemeClr val="bg2">
                    <a:lumMod val="25000"/>
                  </a:schemeClr>
                </a:solidFill>
              </a:rPr>
              <a:t>Year 2</a:t>
            </a:r>
          </a:p>
        </p:txBody>
      </p:sp>
      <p:sp>
        <p:nvSpPr>
          <p:cNvPr id="89" name="Arc 88">
            <a:extLst>
              <a:ext uri="{FF2B5EF4-FFF2-40B4-BE49-F238E27FC236}">
                <a16:creationId xmlns:a16="http://schemas.microsoft.com/office/drawing/2014/main" id="{9ED5088A-9F28-4B05-8020-8D5FE0968BD2}"/>
              </a:ext>
            </a:extLst>
          </p:cNvPr>
          <p:cNvSpPr/>
          <p:nvPr/>
        </p:nvSpPr>
        <p:spPr>
          <a:xfrm rot="10800000">
            <a:off x="2859391" y="4251084"/>
            <a:ext cx="442438" cy="838179"/>
          </a:xfrm>
          <a:prstGeom prst="arc">
            <a:avLst>
              <a:gd name="adj1" fmla="val 16211550"/>
              <a:gd name="adj2" fmla="val 5391112"/>
            </a:avLst>
          </a:prstGeom>
          <a:ln w="22225">
            <a:solidFill>
              <a:srgbClr val="0070C0"/>
            </a:solidFill>
            <a:prstDash val="sysDash"/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cxnSp>
        <p:nvCxnSpPr>
          <p:cNvPr id="92" name="Straight Arrow Connector 91">
            <a:extLst>
              <a:ext uri="{FF2B5EF4-FFF2-40B4-BE49-F238E27FC236}">
                <a16:creationId xmlns:a16="http://schemas.microsoft.com/office/drawing/2014/main" id="{AC8433A8-79C4-45BA-A932-25675C38CA10}"/>
              </a:ext>
            </a:extLst>
          </p:cNvPr>
          <p:cNvCxnSpPr/>
          <p:nvPr/>
        </p:nvCxnSpPr>
        <p:spPr>
          <a:xfrm>
            <a:off x="3126903" y="2219672"/>
            <a:ext cx="1190951" cy="0"/>
          </a:xfrm>
          <a:prstGeom prst="straightConnector1">
            <a:avLst/>
          </a:prstGeom>
          <a:ln w="22225">
            <a:solidFill>
              <a:srgbClr val="0070C0"/>
            </a:solidFill>
            <a:prstDash val="sysDash"/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7" name="Oval 136">
            <a:extLst>
              <a:ext uri="{FF2B5EF4-FFF2-40B4-BE49-F238E27FC236}">
                <a16:creationId xmlns:a16="http://schemas.microsoft.com/office/drawing/2014/main" id="{F5E89C69-938A-4359-A9F2-6542877C2808}"/>
              </a:ext>
            </a:extLst>
          </p:cNvPr>
          <p:cNvSpPr/>
          <p:nvPr/>
        </p:nvSpPr>
        <p:spPr>
          <a:xfrm>
            <a:off x="516502" y="1444981"/>
            <a:ext cx="763571" cy="724138"/>
          </a:xfrm>
          <a:prstGeom prst="ellipse">
            <a:avLst/>
          </a:prstGeom>
          <a:solidFill>
            <a:schemeClr val="tx2">
              <a:lumMod val="25000"/>
              <a:lumOff val="75000"/>
            </a:schemeClr>
          </a:solidFill>
          <a:ln w="28575">
            <a:solidFill>
              <a:srgbClr val="0070C0"/>
            </a:solidFill>
          </a:ln>
          <a:effectLst>
            <a:outerShdw blurRad="101600" dist="19050" dir="5400000" algn="ctr" rotWithShape="0">
              <a:srgbClr val="000000">
                <a:alpha val="63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600" b="1" dirty="0" smtClean="0">
                <a:solidFill>
                  <a:schemeClr val="bg2">
                    <a:lumMod val="25000"/>
                  </a:schemeClr>
                </a:solidFill>
              </a:rPr>
              <a:t>EYFS</a:t>
            </a:r>
            <a:endParaRPr lang="en-US" sz="1600" b="1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8065" y="66645"/>
            <a:ext cx="1686572" cy="562191"/>
          </a:xfrm>
          <a:prstGeom prst="rect">
            <a:avLst/>
          </a:prstGeom>
        </p:spPr>
      </p:pic>
      <p:cxnSp>
        <p:nvCxnSpPr>
          <p:cNvPr id="78" name="Straight Connector 77"/>
          <p:cNvCxnSpPr/>
          <p:nvPr/>
        </p:nvCxnSpPr>
        <p:spPr>
          <a:xfrm flipH="1">
            <a:off x="7009561" y="1963763"/>
            <a:ext cx="381256" cy="500106"/>
          </a:xfrm>
          <a:prstGeom prst="line">
            <a:avLst/>
          </a:prstGeom>
          <a:ln w="285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7320942" y="1765558"/>
            <a:ext cx="1732418" cy="46166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GB" sz="800" b="1" dirty="0">
                <a:latin typeface="SassoonCRInfant" panose="02010503020300020003" pitchFamily="2" charset="0"/>
              </a:rPr>
              <a:t>We are </a:t>
            </a:r>
            <a:r>
              <a:rPr lang="en-GB" sz="800" b="1" dirty="0" smtClean="0">
                <a:latin typeface="SassoonCRInfant" panose="02010503020300020003" pitchFamily="2" charset="0"/>
              </a:rPr>
              <a:t>treasure hunters </a:t>
            </a:r>
          </a:p>
          <a:p>
            <a:r>
              <a:rPr lang="en-GB" sz="800" dirty="0">
                <a:latin typeface="SassoonCRInfant" panose="02010503020300020003" pitchFamily="2" charset="0"/>
              </a:rPr>
              <a:t>Using programmable </a:t>
            </a:r>
            <a:r>
              <a:rPr lang="en-GB" sz="800" dirty="0" smtClean="0">
                <a:latin typeface="SassoonCRInfant" panose="02010503020300020003" pitchFamily="2" charset="0"/>
              </a:rPr>
              <a:t>toys.</a:t>
            </a:r>
          </a:p>
          <a:p>
            <a:r>
              <a:rPr lang="en-GB" sz="800" dirty="0" smtClean="0">
                <a:latin typeface="SassoonCRInfant" panose="02010503020300020003" pitchFamily="2" charset="0"/>
              </a:rPr>
              <a:t>Focus: Programming</a:t>
            </a:r>
            <a:endParaRPr lang="en-GB" sz="800" dirty="0">
              <a:latin typeface="SassoonCRInfant" panose="02010503020300020003" pitchFamily="2" charset="0"/>
            </a:endParaRPr>
          </a:p>
        </p:txBody>
      </p:sp>
      <p:cxnSp>
        <p:nvCxnSpPr>
          <p:cNvPr id="93" name="Straight Connector 92"/>
          <p:cNvCxnSpPr/>
          <p:nvPr/>
        </p:nvCxnSpPr>
        <p:spPr>
          <a:xfrm flipH="1">
            <a:off x="7023631" y="2856142"/>
            <a:ext cx="455990" cy="41233"/>
          </a:xfrm>
          <a:prstGeom prst="line">
            <a:avLst/>
          </a:prstGeom>
          <a:ln w="285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TextBox 68"/>
          <p:cNvSpPr txBox="1"/>
          <p:nvPr/>
        </p:nvSpPr>
        <p:spPr>
          <a:xfrm>
            <a:off x="7413036" y="2723578"/>
            <a:ext cx="1709652" cy="46166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GB" sz="800" b="1" dirty="0">
                <a:latin typeface="SassoonCRInfant" panose="02010503020300020003" pitchFamily="2" charset="0"/>
              </a:rPr>
              <a:t>We are TV </a:t>
            </a:r>
            <a:r>
              <a:rPr lang="en-GB" sz="800" b="1" dirty="0" smtClean="0">
                <a:latin typeface="SassoonCRInfant" panose="02010503020300020003" pitchFamily="2" charset="0"/>
              </a:rPr>
              <a:t>chefs</a:t>
            </a:r>
          </a:p>
          <a:p>
            <a:r>
              <a:rPr lang="en-GB" sz="800" dirty="0">
                <a:latin typeface="SassoonCRInfant" panose="02010503020300020003" pitchFamily="2" charset="0"/>
              </a:rPr>
              <a:t>Filming the steps of a </a:t>
            </a:r>
            <a:r>
              <a:rPr lang="en-GB" sz="800" dirty="0" smtClean="0">
                <a:latin typeface="SassoonCRInfant" panose="02010503020300020003" pitchFamily="2" charset="0"/>
              </a:rPr>
              <a:t>recipe.</a:t>
            </a:r>
          </a:p>
          <a:p>
            <a:r>
              <a:rPr lang="en-GB" sz="800" dirty="0">
                <a:latin typeface="SassoonCRInfant" panose="02010503020300020003" pitchFamily="2" charset="0"/>
              </a:rPr>
              <a:t>Focus: Computational thinking</a:t>
            </a:r>
          </a:p>
        </p:txBody>
      </p:sp>
      <p:sp>
        <p:nvSpPr>
          <p:cNvPr id="91" name="TextBox 90"/>
          <p:cNvSpPr txBox="1"/>
          <p:nvPr/>
        </p:nvSpPr>
        <p:spPr>
          <a:xfrm>
            <a:off x="4935831" y="2602805"/>
            <a:ext cx="1673801" cy="46166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GB" sz="800" b="1" dirty="0">
                <a:latin typeface="SassoonCRInfant" panose="02010503020300020003" pitchFamily="2" charset="0"/>
              </a:rPr>
              <a:t>We are </a:t>
            </a:r>
            <a:r>
              <a:rPr lang="en-GB" sz="800" b="1" dirty="0" smtClean="0">
                <a:latin typeface="SassoonCRInfant" panose="02010503020300020003" pitchFamily="2" charset="0"/>
              </a:rPr>
              <a:t>painters</a:t>
            </a:r>
          </a:p>
          <a:p>
            <a:r>
              <a:rPr lang="en-GB" sz="800" dirty="0">
                <a:latin typeface="SassoonCRInfant" panose="02010503020300020003" pitchFamily="2" charset="0"/>
              </a:rPr>
              <a:t>Illustrating an </a:t>
            </a:r>
            <a:r>
              <a:rPr lang="en-GB" sz="800" dirty="0" smtClean="0">
                <a:latin typeface="SassoonCRInfant" panose="02010503020300020003" pitchFamily="2" charset="0"/>
              </a:rPr>
              <a:t>eBook.</a:t>
            </a:r>
          </a:p>
          <a:p>
            <a:r>
              <a:rPr lang="en-GB" sz="800" dirty="0">
                <a:latin typeface="SassoonCRInfant" panose="02010503020300020003" pitchFamily="2" charset="0"/>
              </a:rPr>
              <a:t>Focus: Creativity</a:t>
            </a:r>
          </a:p>
        </p:txBody>
      </p:sp>
      <p:sp>
        <p:nvSpPr>
          <p:cNvPr id="101" name="TextBox 100"/>
          <p:cNvSpPr txBox="1"/>
          <p:nvPr/>
        </p:nvSpPr>
        <p:spPr>
          <a:xfrm>
            <a:off x="3023427" y="2678737"/>
            <a:ext cx="1662834" cy="58477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GB" sz="800" b="1" dirty="0">
                <a:latin typeface="SassoonCRInfant" panose="02010503020300020003" pitchFamily="2" charset="0"/>
              </a:rPr>
              <a:t>We are storytellers</a:t>
            </a:r>
            <a:r>
              <a:rPr lang="en-GB" sz="800" dirty="0" smtClean="0">
                <a:latin typeface="SassoonCRInfant" panose="02010503020300020003" pitchFamily="2" charset="0"/>
              </a:rPr>
              <a:t>.</a:t>
            </a:r>
          </a:p>
          <a:p>
            <a:r>
              <a:rPr lang="en-GB" sz="800" dirty="0" smtClean="0">
                <a:latin typeface="SassoonCRInfant" panose="02010503020300020003" pitchFamily="2" charset="0"/>
              </a:rPr>
              <a:t>Producing </a:t>
            </a:r>
            <a:r>
              <a:rPr lang="en-GB" sz="800" dirty="0">
                <a:latin typeface="SassoonCRInfant" panose="02010503020300020003" pitchFamily="2" charset="0"/>
              </a:rPr>
              <a:t>a talking </a:t>
            </a:r>
            <a:r>
              <a:rPr lang="en-GB" sz="800" dirty="0" smtClean="0">
                <a:latin typeface="SassoonCRInfant" panose="02010503020300020003" pitchFamily="2" charset="0"/>
              </a:rPr>
              <a:t>book</a:t>
            </a:r>
          </a:p>
          <a:p>
            <a:r>
              <a:rPr lang="en-GB" sz="800" dirty="0">
                <a:latin typeface="SassoonCRInfant" panose="02010503020300020003" pitchFamily="2" charset="0"/>
              </a:rPr>
              <a:t>Focus: Communication/Collaboration</a:t>
            </a:r>
          </a:p>
        </p:txBody>
      </p:sp>
      <p:cxnSp>
        <p:nvCxnSpPr>
          <p:cNvPr id="169" name="Straight Connector 168"/>
          <p:cNvCxnSpPr/>
          <p:nvPr/>
        </p:nvCxnSpPr>
        <p:spPr>
          <a:xfrm flipH="1" flipV="1">
            <a:off x="6531164" y="3718652"/>
            <a:ext cx="295029" cy="331344"/>
          </a:xfrm>
          <a:prstGeom prst="line">
            <a:avLst/>
          </a:prstGeom>
          <a:ln w="285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" name="TextBox 104"/>
          <p:cNvSpPr txBox="1"/>
          <p:nvPr/>
        </p:nvSpPr>
        <p:spPr>
          <a:xfrm>
            <a:off x="6645637" y="3981289"/>
            <a:ext cx="1739633" cy="46166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GB" sz="800" b="1" dirty="0">
                <a:latin typeface="SassoonCRInfant" panose="02010503020300020003" pitchFamily="2" charset="0"/>
              </a:rPr>
              <a:t>We are </a:t>
            </a:r>
            <a:r>
              <a:rPr lang="en-GB" sz="800" b="1" dirty="0" smtClean="0">
                <a:latin typeface="SassoonCRInfant" panose="02010503020300020003" pitchFamily="2" charset="0"/>
              </a:rPr>
              <a:t>collectors</a:t>
            </a:r>
            <a:endParaRPr lang="en-GB" sz="800" dirty="0" smtClean="0">
              <a:latin typeface="SassoonCRInfant" panose="02010503020300020003" pitchFamily="2" charset="0"/>
            </a:endParaRPr>
          </a:p>
          <a:p>
            <a:r>
              <a:rPr lang="en-GB" sz="800" dirty="0">
                <a:latin typeface="SassoonCRInfant" panose="02010503020300020003" pitchFamily="2" charset="0"/>
              </a:rPr>
              <a:t>Finding images using the </a:t>
            </a:r>
            <a:r>
              <a:rPr lang="en-GB" sz="800" dirty="0" smtClean="0">
                <a:latin typeface="SassoonCRInfant" panose="02010503020300020003" pitchFamily="2" charset="0"/>
              </a:rPr>
              <a:t>web.</a:t>
            </a:r>
          </a:p>
          <a:p>
            <a:r>
              <a:rPr lang="en-GB" sz="800" dirty="0">
                <a:latin typeface="SassoonCRInfant" panose="02010503020300020003" pitchFamily="2" charset="0"/>
              </a:rPr>
              <a:t>Focus: Computer </a:t>
            </a:r>
            <a:r>
              <a:rPr lang="en-GB" sz="800" dirty="0" smtClean="0">
                <a:latin typeface="SassoonCRInfant" panose="02010503020300020003" pitchFamily="2" charset="0"/>
              </a:rPr>
              <a:t>networks.</a:t>
            </a:r>
            <a:endParaRPr lang="en-GB" sz="800" dirty="0">
              <a:latin typeface="SassoonCRInfant" panose="02010503020300020003" pitchFamily="2" charset="0"/>
            </a:endParaRPr>
          </a:p>
        </p:txBody>
      </p:sp>
      <p:sp>
        <p:nvSpPr>
          <p:cNvPr id="159" name="TextBox 158"/>
          <p:cNvSpPr txBox="1"/>
          <p:nvPr/>
        </p:nvSpPr>
        <p:spPr>
          <a:xfrm>
            <a:off x="539298" y="5616969"/>
            <a:ext cx="1703493" cy="58477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GB" sz="800" b="1" dirty="0">
                <a:latin typeface="SassoonCRInfant" panose="02010503020300020003" pitchFamily="2" charset="0"/>
              </a:rPr>
              <a:t>We are games </a:t>
            </a:r>
            <a:r>
              <a:rPr lang="en-GB" sz="800" b="1" dirty="0" smtClean="0">
                <a:latin typeface="SassoonCRInfant" panose="02010503020300020003" pitchFamily="2" charset="0"/>
              </a:rPr>
              <a:t>testers</a:t>
            </a:r>
            <a:endParaRPr lang="en-GB" sz="800" dirty="0" smtClean="0">
              <a:latin typeface="SassoonCRInfant" panose="02010503020300020003" pitchFamily="2" charset="0"/>
            </a:endParaRPr>
          </a:p>
          <a:p>
            <a:r>
              <a:rPr lang="en-GB" sz="800" dirty="0">
                <a:latin typeface="SassoonCRInfant" panose="02010503020300020003" pitchFamily="2" charset="0"/>
              </a:rPr>
              <a:t>Exploring how computer games </a:t>
            </a:r>
            <a:r>
              <a:rPr lang="en-GB" sz="800" dirty="0" smtClean="0">
                <a:latin typeface="SassoonCRInfant" panose="02010503020300020003" pitchFamily="2" charset="0"/>
              </a:rPr>
              <a:t>work.</a:t>
            </a:r>
          </a:p>
          <a:p>
            <a:r>
              <a:rPr lang="en-GB" sz="800" dirty="0">
                <a:latin typeface="SassoonCRInfant" panose="02010503020300020003" pitchFamily="2" charset="0"/>
              </a:rPr>
              <a:t>Focus: Computational thinking</a:t>
            </a:r>
          </a:p>
        </p:txBody>
      </p:sp>
      <p:sp>
        <p:nvSpPr>
          <p:cNvPr id="167" name="TextBox 166"/>
          <p:cNvSpPr txBox="1"/>
          <p:nvPr/>
        </p:nvSpPr>
        <p:spPr>
          <a:xfrm>
            <a:off x="654120" y="3010080"/>
            <a:ext cx="1751295" cy="46166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GB" sz="800" b="1" dirty="0">
                <a:latin typeface="SassoonCRInfant" panose="02010503020300020003" pitchFamily="2" charset="0"/>
              </a:rPr>
              <a:t>We are </a:t>
            </a:r>
            <a:r>
              <a:rPr lang="en-GB" sz="800" b="1" dirty="0" smtClean="0">
                <a:latin typeface="SassoonCRInfant" panose="02010503020300020003" pitchFamily="2" charset="0"/>
              </a:rPr>
              <a:t>celebrating.</a:t>
            </a:r>
            <a:endParaRPr lang="en-GB" sz="800" dirty="0" smtClean="0">
              <a:latin typeface="SassoonCRInfant" panose="02010503020300020003" pitchFamily="2" charset="0"/>
            </a:endParaRPr>
          </a:p>
          <a:p>
            <a:r>
              <a:rPr lang="en-GB" sz="800" dirty="0">
                <a:latin typeface="SassoonCRInfant" panose="02010503020300020003" pitchFamily="2" charset="0"/>
              </a:rPr>
              <a:t>Creating a card </a:t>
            </a:r>
            <a:r>
              <a:rPr lang="en-GB" sz="800" dirty="0" smtClean="0">
                <a:latin typeface="SassoonCRInfant" panose="02010503020300020003" pitchFamily="2" charset="0"/>
              </a:rPr>
              <a:t>electronically.</a:t>
            </a:r>
          </a:p>
          <a:p>
            <a:r>
              <a:rPr lang="en-GB" sz="800" dirty="0">
                <a:latin typeface="SassoonCRInfant" panose="02010503020300020003" pitchFamily="2" charset="0"/>
              </a:rPr>
              <a:t>Focus: Productivity</a:t>
            </a:r>
          </a:p>
        </p:txBody>
      </p:sp>
      <p:sp>
        <p:nvSpPr>
          <p:cNvPr id="170" name="TextBox 169"/>
          <p:cNvSpPr txBox="1"/>
          <p:nvPr/>
        </p:nvSpPr>
        <p:spPr>
          <a:xfrm>
            <a:off x="503931" y="4587123"/>
            <a:ext cx="1484080" cy="46166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GB" sz="800" b="1" dirty="0">
                <a:latin typeface="SassoonCRInfant" panose="02010503020300020003" pitchFamily="2" charset="0"/>
              </a:rPr>
              <a:t>We are </a:t>
            </a:r>
            <a:r>
              <a:rPr lang="en-GB" sz="800" b="1" dirty="0" smtClean="0">
                <a:latin typeface="SassoonCRInfant" panose="02010503020300020003" pitchFamily="2" charset="0"/>
              </a:rPr>
              <a:t>astronauts</a:t>
            </a:r>
          </a:p>
          <a:p>
            <a:r>
              <a:rPr lang="en-GB" sz="800" dirty="0">
                <a:latin typeface="SassoonCRInfant" panose="02010503020300020003" pitchFamily="2" charset="0"/>
              </a:rPr>
              <a:t>Programming on </a:t>
            </a:r>
            <a:r>
              <a:rPr lang="en-GB" sz="800" dirty="0" smtClean="0">
                <a:latin typeface="SassoonCRInfant" panose="02010503020300020003" pitchFamily="2" charset="0"/>
              </a:rPr>
              <a:t>screen.</a:t>
            </a:r>
          </a:p>
          <a:p>
            <a:r>
              <a:rPr lang="en-GB" sz="800" dirty="0">
                <a:latin typeface="SassoonCRInfant" panose="02010503020300020003" pitchFamily="2" charset="0"/>
              </a:rPr>
              <a:t>Focus: Programming</a:t>
            </a:r>
          </a:p>
        </p:txBody>
      </p:sp>
      <p:cxnSp>
        <p:nvCxnSpPr>
          <p:cNvPr id="171" name="Straight Connector 170"/>
          <p:cNvCxnSpPr/>
          <p:nvPr/>
        </p:nvCxnSpPr>
        <p:spPr>
          <a:xfrm flipH="1" flipV="1">
            <a:off x="6493704" y="2851637"/>
            <a:ext cx="480699" cy="348840"/>
          </a:xfrm>
          <a:prstGeom prst="line">
            <a:avLst/>
          </a:prstGeom>
          <a:ln w="285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Straight Connector 105"/>
          <p:cNvCxnSpPr/>
          <p:nvPr/>
        </p:nvCxnSpPr>
        <p:spPr>
          <a:xfrm flipH="1" flipV="1">
            <a:off x="1820021" y="4720040"/>
            <a:ext cx="496795" cy="9594"/>
          </a:xfrm>
          <a:prstGeom prst="line">
            <a:avLst/>
          </a:prstGeom>
          <a:ln w="285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Straight Connector 111"/>
          <p:cNvCxnSpPr/>
          <p:nvPr/>
        </p:nvCxnSpPr>
        <p:spPr>
          <a:xfrm flipH="1">
            <a:off x="2061071" y="5416521"/>
            <a:ext cx="426671" cy="338425"/>
          </a:xfrm>
          <a:prstGeom prst="line">
            <a:avLst/>
          </a:prstGeom>
          <a:ln w="285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Connector 117"/>
          <p:cNvCxnSpPr/>
          <p:nvPr/>
        </p:nvCxnSpPr>
        <p:spPr>
          <a:xfrm flipV="1">
            <a:off x="5255686" y="5196781"/>
            <a:ext cx="121466" cy="611304"/>
          </a:xfrm>
          <a:prstGeom prst="line">
            <a:avLst/>
          </a:prstGeom>
          <a:ln w="285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4" name="TextBox 113"/>
          <p:cNvSpPr txBox="1"/>
          <p:nvPr/>
        </p:nvSpPr>
        <p:spPr>
          <a:xfrm>
            <a:off x="4734461" y="4812410"/>
            <a:ext cx="1668089" cy="46166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GB" sz="800" b="1" dirty="0">
                <a:latin typeface="SassoonCRInfant" panose="02010503020300020003" pitchFamily="2" charset="0"/>
              </a:rPr>
              <a:t>We are </a:t>
            </a:r>
            <a:r>
              <a:rPr lang="en-GB" sz="800" b="1" dirty="0" smtClean="0">
                <a:latin typeface="SassoonCRInfant" panose="02010503020300020003" pitchFamily="2" charset="0"/>
              </a:rPr>
              <a:t>researchers</a:t>
            </a:r>
            <a:endParaRPr lang="en-GB" sz="800" dirty="0" smtClean="0">
              <a:latin typeface="SassoonCRInfant" panose="02010503020300020003" pitchFamily="2" charset="0"/>
            </a:endParaRPr>
          </a:p>
          <a:p>
            <a:r>
              <a:rPr lang="en-GB" sz="800" dirty="0">
                <a:latin typeface="SassoonCRInfant" panose="02010503020300020003" pitchFamily="2" charset="0"/>
              </a:rPr>
              <a:t>Researching a </a:t>
            </a:r>
            <a:r>
              <a:rPr lang="en-GB" sz="800" dirty="0" smtClean="0">
                <a:latin typeface="SassoonCRInfant" panose="02010503020300020003" pitchFamily="2" charset="0"/>
              </a:rPr>
              <a:t>topic.</a:t>
            </a:r>
          </a:p>
          <a:p>
            <a:r>
              <a:rPr lang="en-GB" sz="800" dirty="0" smtClean="0">
                <a:latin typeface="SassoonCRInfant" panose="02010503020300020003" pitchFamily="2" charset="0"/>
              </a:rPr>
              <a:t>Focus</a:t>
            </a:r>
            <a:r>
              <a:rPr lang="en-GB" sz="800" dirty="0">
                <a:latin typeface="SassoonCRInfant" panose="02010503020300020003" pitchFamily="2" charset="0"/>
              </a:rPr>
              <a:t>: Computer networks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999353" y="6050645"/>
            <a:ext cx="1668089" cy="58477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GB" sz="800" b="1" dirty="0">
                <a:latin typeface="SassoonCRInfant" panose="02010503020300020003" pitchFamily="2" charset="0"/>
              </a:rPr>
              <a:t>We are </a:t>
            </a:r>
            <a:r>
              <a:rPr lang="en-GB" sz="800" b="1" dirty="0" smtClean="0">
                <a:latin typeface="SassoonCRInfant" panose="02010503020300020003" pitchFamily="2" charset="0"/>
              </a:rPr>
              <a:t>photographers</a:t>
            </a:r>
            <a:endParaRPr lang="en-GB" sz="800" dirty="0" smtClean="0">
              <a:latin typeface="SassoonCRInfant" panose="02010503020300020003" pitchFamily="2" charset="0"/>
            </a:endParaRPr>
          </a:p>
          <a:p>
            <a:r>
              <a:rPr lang="en-GB" sz="800" dirty="0">
                <a:latin typeface="SassoonCRInfant" panose="02010503020300020003" pitchFamily="2" charset="0"/>
              </a:rPr>
              <a:t>Taking, selecting and editing digital</a:t>
            </a:r>
          </a:p>
          <a:p>
            <a:r>
              <a:rPr lang="en-GB" sz="800" dirty="0" smtClean="0">
                <a:latin typeface="SassoonCRInfant" panose="02010503020300020003" pitchFamily="2" charset="0"/>
              </a:rPr>
              <a:t>Images.</a:t>
            </a:r>
          </a:p>
          <a:p>
            <a:r>
              <a:rPr lang="en-GB" sz="800" dirty="0" smtClean="0">
                <a:latin typeface="SassoonCRInfant" panose="02010503020300020003" pitchFamily="2" charset="0"/>
              </a:rPr>
              <a:t>Focus</a:t>
            </a:r>
            <a:r>
              <a:rPr lang="en-GB" sz="800" dirty="0">
                <a:latin typeface="SassoonCRInfant" panose="02010503020300020003" pitchFamily="2" charset="0"/>
              </a:rPr>
              <a:t>: Creativity</a:t>
            </a:r>
          </a:p>
        </p:txBody>
      </p:sp>
      <p:cxnSp>
        <p:nvCxnSpPr>
          <p:cNvPr id="120" name="Straight Connector 119"/>
          <p:cNvCxnSpPr/>
          <p:nvPr/>
        </p:nvCxnSpPr>
        <p:spPr>
          <a:xfrm flipV="1">
            <a:off x="3684439" y="5698654"/>
            <a:ext cx="66230" cy="391416"/>
          </a:xfrm>
          <a:prstGeom prst="line">
            <a:avLst/>
          </a:prstGeom>
          <a:ln w="285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2" name="TextBox 121"/>
          <p:cNvSpPr txBox="1"/>
          <p:nvPr/>
        </p:nvSpPr>
        <p:spPr>
          <a:xfrm>
            <a:off x="5847896" y="6083552"/>
            <a:ext cx="1872745" cy="58477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GB" sz="800" b="1" dirty="0">
                <a:latin typeface="SassoonCRInfant" panose="02010503020300020003" pitchFamily="2" charset="0"/>
              </a:rPr>
              <a:t>We are </a:t>
            </a:r>
            <a:r>
              <a:rPr lang="en-GB" sz="800" b="1" dirty="0" smtClean="0">
                <a:latin typeface="SassoonCRInfant" panose="02010503020300020003" pitchFamily="2" charset="0"/>
              </a:rPr>
              <a:t>detectives</a:t>
            </a:r>
            <a:endParaRPr lang="en-GB" sz="800" dirty="0" smtClean="0">
              <a:latin typeface="SassoonCRInfant" panose="02010503020300020003" pitchFamily="2" charset="0"/>
            </a:endParaRPr>
          </a:p>
          <a:p>
            <a:r>
              <a:rPr lang="en-GB" sz="800" dirty="0">
                <a:latin typeface="SassoonCRInfant" panose="02010503020300020003" pitchFamily="2" charset="0"/>
              </a:rPr>
              <a:t>Communicating </a:t>
            </a:r>
            <a:r>
              <a:rPr lang="en-GB" sz="800" dirty="0" smtClean="0">
                <a:latin typeface="SassoonCRInfant" panose="02010503020300020003" pitchFamily="2" charset="0"/>
              </a:rPr>
              <a:t>clues.</a:t>
            </a:r>
          </a:p>
          <a:p>
            <a:r>
              <a:rPr lang="en-GB" sz="800" dirty="0">
                <a:latin typeface="SassoonCRInfant" panose="02010503020300020003" pitchFamily="2" charset="0"/>
              </a:rPr>
              <a:t>Focus: </a:t>
            </a:r>
            <a:r>
              <a:rPr lang="en-GB" sz="800" dirty="0" smtClean="0">
                <a:latin typeface="SassoonCRInfant" panose="02010503020300020003" pitchFamily="2" charset="0"/>
              </a:rPr>
              <a:t>Communication/Collaboration</a:t>
            </a:r>
          </a:p>
          <a:p>
            <a:endParaRPr lang="en-GB" sz="800" dirty="0">
              <a:latin typeface="SassoonCRInfant" panose="02010503020300020003" pitchFamily="2" charset="0"/>
            </a:endParaRPr>
          </a:p>
        </p:txBody>
      </p:sp>
      <p:cxnSp>
        <p:nvCxnSpPr>
          <p:cNvPr id="80" name="Straight Connector 79"/>
          <p:cNvCxnSpPr/>
          <p:nvPr/>
        </p:nvCxnSpPr>
        <p:spPr>
          <a:xfrm flipH="1">
            <a:off x="4099437" y="3240912"/>
            <a:ext cx="79066" cy="527057"/>
          </a:xfrm>
          <a:prstGeom prst="line">
            <a:avLst/>
          </a:prstGeom>
          <a:ln w="285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Straight Connector 123"/>
          <p:cNvCxnSpPr/>
          <p:nvPr/>
        </p:nvCxnSpPr>
        <p:spPr>
          <a:xfrm flipV="1">
            <a:off x="7053161" y="5698654"/>
            <a:ext cx="84797" cy="698801"/>
          </a:xfrm>
          <a:prstGeom prst="line">
            <a:avLst/>
          </a:prstGeom>
          <a:ln w="285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3" name="TextBox 122"/>
          <p:cNvSpPr txBox="1"/>
          <p:nvPr/>
        </p:nvSpPr>
        <p:spPr>
          <a:xfrm>
            <a:off x="7306460" y="4775785"/>
            <a:ext cx="1702461" cy="46166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GB" sz="800" b="1" dirty="0">
                <a:latin typeface="SassoonCRInfant" panose="02010503020300020003" pitchFamily="2" charset="0"/>
              </a:rPr>
              <a:t>We are </a:t>
            </a:r>
            <a:r>
              <a:rPr lang="en-GB" sz="800" b="1" dirty="0" smtClean="0">
                <a:latin typeface="SassoonCRInfant" panose="02010503020300020003" pitchFamily="2" charset="0"/>
              </a:rPr>
              <a:t>zoologists</a:t>
            </a:r>
            <a:endParaRPr lang="en-GB" sz="800" dirty="0" smtClean="0">
              <a:latin typeface="SassoonCRInfant" panose="02010503020300020003" pitchFamily="2" charset="0"/>
            </a:endParaRPr>
          </a:p>
          <a:p>
            <a:r>
              <a:rPr lang="en-GB" sz="800" dirty="0">
                <a:latin typeface="SassoonCRInfant" panose="02010503020300020003" pitchFamily="2" charset="0"/>
              </a:rPr>
              <a:t>Recording bug hunt </a:t>
            </a:r>
            <a:r>
              <a:rPr lang="en-GB" sz="800" dirty="0" smtClean="0">
                <a:latin typeface="SassoonCRInfant" panose="02010503020300020003" pitchFamily="2" charset="0"/>
              </a:rPr>
              <a:t>data.</a:t>
            </a:r>
          </a:p>
          <a:p>
            <a:r>
              <a:rPr lang="en-GB" sz="800" dirty="0">
                <a:latin typeface="SassoonCRInfant" panose="02010503020300020003" pitchFamily="2" charset="0"/>
              </a:rPr>
              <a:t>Focus: Productivity</a:t>
            </a:r>
            <a:endParaRPr lang="en-GB" sz="800" dirty="0" smtClean="0">
              <a:latin typeface="SassoonCRInfant" panose="02010503020300020003" pitchFamily="2" charset="0"/>
            </a:endParaRPr>
          </a:p>
        </p:txBody>
      </p:sp>
      <p:cxnSp>
        <p:nvCxnSpPr>
          <p:cNvPr id="126" name="Straight Connector 125"/>
          <p:cNvCxnSpPr/>
          <p:nvPr/>
        </p:nvCxnSpPr>
        <p:spPr>
          <a:xfrm flipV="1">
            <a:off x="8145096" y="5141768"/>
            <a:ext cx="66255" cy="549506"/>
          </a:xfrm>
          <a:prstGeom prst="line">
            <a:avLst/>
          </a:prstGeom>
          <a:ln w="285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Connector 87"/>
          <p:cNvCxnSpPr/>
          <p:nvPr/>
        </p:nvCxnSpPr>
        <p:spPr>
          <a:xfrm>
            <a:off x="2219709" y="3202127"/>
            <a:ext cx="632748" cy="593841"/>
          </a:xfrm>
          <a:prstGeom prst="line">
            <a:avLst/>
          </a:prstGeom>
          <a:ln w="285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6" name="Picture 3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72" r="2829" b="13082"/>
          <a:stretch/>
        </p:blipFill>
        <p:spPr>
          <a:xfrm>
            <a:off x="8768760" y="1957864"/>
            <a:ext cx="284848" cy="270000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43" t="1887" r="5848" b="14591"/>
          <a:stretch/>
        </p:blipFill>
        <p:spPr>
          <a:xfrm>
            <a:off x="8845491" y="2913961"/>
            <a:ext cx="288705" cy="270000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43" r="11635" b="12578"/>
          <a:stretch/>
        </p:blipFill>
        <p:spPr>
          <a:xfrm>
            <a:off x="6327952" y="2790681"/>
            <a:ext cx="245914" cy="270000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91" r="2956" b="13459"/>
          <a:stretch/>
        </p:blipFill>
        <p:spPr>
          <a:xfrm>
            <a:off x="8096825" y="4182820"/>
            <a:ext cx="288445" cy="270000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0" r="2956" b="12578"/>
          <a:stretch/>
        </p:blipFill>
        <p:spPr>
          <a:xfrm>
            <a:off x="4398494" y="2971124"/>
            <a:ext cx="290978" cy="270000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77" t="3900" r="12516" b="18616"/>
          <a:stretch/>
        </p:blipFill>
        <p:spPr>
          <a:xfrm>
            <a:off x="2142128" y="3201745"/>
            <a:ext cx="255097" cy="270000"/>
          </a:xfrm>
          <a:prstGeom prst="rect">
            <a:avLst/>
          </a:prstGeom>
        </p:spPr>
      </p:pic>
      <p:pic>
        <p:nvPicPr>
          <p:cNvPr id="104" name="Picture 10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72" r="2829" b="13082"/>
          <a:stretch/>
        </p:blipFill>
        <p:spPr>
          <a:xfrm>
            <a:off x="1692525" y="4781744"/>
            <a:ext cx="284848" cy="270000"/>
          </a:xfrm>
          <a:prstGeom prst="rect">
            <a:avLst/>
          </a:prstGeom>
        </p:spPr>
      </p:pic>
      <p:pic>
        <p:nvPicPr>
          <p:cNvPr id="107" name="Picture 10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43" t="1887" r="5848" b="14591"/>
          <a:stretch/>
        </p:blipFill>
        <p:spPr>
          <a:xfrm>
            <a:off x="1977373" y="5913054"/>
            <a:ext cx="288705" cy="270000"/>
          </a:xfrm>
          <a:prstGeom prst="rect">
            <a:avLst/>
          </a:prstGeom>
        </p:spPr>
      </p:pic>
      <p:pic>
        <p:nvPicPr>
          <p:cNvPr id="109" name="Picture 10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43" r="11635" b="12578"/>
          <a:stretch/>
        </p:blipFill>
        <p:spPr>
          <a:xfrm>
            <a:off x="4421026" y="6370531"/>
            <a:ext cx="245914" cy="270000"/>
          </a:xfrm>
          <a:prstGeom prst="rect">
            <a:avLst/>
          </a:prstGeom>
        </p:spPr>
      </p:pic>
      <p:pic>
        <p:nvPicPr>
          <p:cNvPr id="111" name="Picture 110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91" r="2956" b="13459"/>
          <a:stretch/>
        </p:blipFill>
        <p:spPr>
          <a:xfrm>
            <a:off x="6114105" y="4997108"/>
            <a:ext cx="288445" cy="270000"/>
          </a:xfrm>
          <a:prstGeom prst="rect">
            <a:avLst/>
          </a:prstGeom>
        </p:spPr>
      </p:pic>
      <p:pic>
        <p:nvPicPr>
          <p:cNvPr id="113" name="Picture 112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0" r="2956" b="12578"/>
          <a:stretch/>
        </p:blipFill>
        <p:spPr>
          <a:xfrm>
            <a:off x="7429663" y="6375939"/>
            <a:ext cx="290978" cy="270000"/>
          </a:xfrm>
          <a:prstGeom prst="rect">
            <a:avLst/>
          </a:prstGeom>
        </p:spPr>
      </p:pic>
      <p:pic>
        <p:nvPicPr>
          <p:cNvPr id="121" name="Picture 120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77" t="3900" r="12516" b="18616"/>
          <a:stretch/>
        </p:blipFill>
        <p:spPr>
          <a:xfrm>
            <a:off x="8753824" y="4963386"/>
            <a:ext cx="255097" cy="270000"/>
          </a:xfrm>
          <a:prstGeom prst="rect">
            <a:avLst/>
          </a:prstGeom>
        </p:spPr>
      </p:pic>
      <p:sp>
        <p:nvSpPr>
          <p:cNvPr id="125" name="Oval 124">
            <a:extLst>
              <a:ext uri="{FF2B5EF4-FFF2-40B4-BE49-F238E27FC236}">
                <a16:creationId xmlns:a16="http://schemas.microsoft.com/office/drawing/2014/main" id="{F5E89C69-938A-4359-A9F2-6542877C2808}"/>
              </a:ext>
            </a:extLst>
          </p:cNvPr>
          <p:cNvSpPr/>
          <p:nvPr/>
        </p:nvSpPr>
        <p:spPr>
          <a:xfrm>
            <a:off x="6307596" y="1577486"/>
            <a:ext cx="763571" cy="724138"/>
          </a:xfrm>
          <a:prstGeom prst="ellipse">
            <a:avLst/>
          </a:prstGeom>
          <a:solidFill>
            <a:schemeClr val="tx2">
              <a:lumMod val="25000"/>
              <a:lumOff val="75000"/>
            </a:schemeClr>
          </a:solidFill>
          <a:ln w="28575">
            <a:solidFill>
              <a:srgbClr val="0070C0"/>
            </a:solidFill>
          </a:ln>
          <a:effectLst>
            <a:outerShdw blurRad="101600" dist="19050" dir="5400000" algn="ctr" rotWithShape="0">
              <a:srgbClr val="000000">
                <a:alpha val="63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600" b="1" dirty="0">
                <a:solidFill>
                  <a:schemeClr val="bg2">
                    <a:lumMod val="25000"/>
                  </a:schemeClr>
                </a:solidFill>
              </a:rPr>
              <a:t>Year </a:t>
            </a:r>
            <a:r>
              <a:rPr lang="en-US" sz="1600" b="1" dirty="0" smtClean="0">
                <a:solidFill>
                  <a:schemeClr val="bg2">
                    <a:lumMod val="25000"/>
                  </a:schemeClr>
                </a:solidFill>
              </a:rPr>
              <a:t>1</a:t>
            </a:r>
            <a:endParaRPr lang="en-US" sz="16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38" name="TextBox 137"/>
          <p:cNvSpPr txBox="1"/>
          <p:nvPr/>
        </p:nvSpPr>
        <p:spPr>
          <a:xfrm>
            <a:off x="989374" y="708894"/>
            <a:ext cx="2312455" cy="58477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GB" sz="800" b="1" dirty="0">
                <a:latin typeface="SassoonCRInfant" panose="02010503020300020003" pitchFamily="2" charset="0"/>
              </a:rPr>
              <a:t>Developing ideas and making things </a:t>
            </a:r>
            <a:r>
              <a:rPr lang="en-GB" sz="800" b="1" dirty="0" smtClean="0">
                <a:latin typeface="SassoonCRInfant" panose="02010503020300020003" pitchFamily="2" charset="0"/>
              </a:rPr>
              <a:t>happen</a:t>
            </a:r>
          </a:p>
          <a:p>
            <a:r>
              <a:rPr lang="en-GB" sz="800" dirty="0" smtClean="0">
                <a:latin typeface="SassoonCRInfant" panose="02010503020300020003" pitchFamily="2" charset="0"/>
              </a:rPr>
              <a:t>Focus: Modelling </a:t>
            </a:r>
            <a:r>
              <a:rPr lang="en-GB" sz="800" dirty="0">
                <a:latin typeface="SassoonCRInfant" panose="02010503020300020003" pitchFamily="2" charset="0"/>
              </a:rPr>
              <a:t>and simulation, Logo and control and Data </a:t>
            </a:r>
            <a:r>
              <a:rPr lang="en-GB" sz="800" dirty="0" smtClean="0">
                <a:latin typeface="SassoonCRInfant" panose="02010503020300020003" pitchFamily="2" charset="0"/>
              </a:rPr>
              <a:t>Logging</a:t>
            </a:r>
          </a:p>
          <a:p>
            <a:endParaRPr lang="en-GB" sz="800" dirty="0">
              <a:latin typeface="SassoonCRInfant" panose="02010503020300020003" pitchFamily="2" charset="0"/>
            </a:endParaRPr>
          </a:p>
        </p:txBody>
      </p:sp>
      <p:sp>
        <p:nvSpPr>
          <p:cNvPr id="139" name="TextBox 138"/>
          <p:cNvSpPr txBox="1"/>
          <p:nvPr/>
        </p:nvSpPr>
        <p:spPr>
          <a:xfrm>
            <a:off x="3750669" y="632264"/>
            <a:ext cx="2153370" cy="707886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GB" sz="800" b="1" dirty="0">
                <a:latin typeface="SassoonCRInfant" panose="02010503020300020003" pitchFamily="2" charset="0"/>
              </a:rPr>
              <a:t>Exchanging and Sharing </a:t>
            </a:r>
            <a:r>
              <a:rPr lang="en-GB" sz="800" b="1" dirty="0" smtClean="0">
                <a:latin typeface="SassoonCRInfant" panose="02010503020300020003" pitchFamily="2" charset="0"/>
              </a:rPr>
              <a:t>Information</a:t>
            </a:r>
          </a:p>
          <a:p>
            <a:r>
              <a:rPr lang="en-GB" sz="800" dirty="0" smtClean="0">
                <a:latin typeface="SassoonCRInfant" panose="02010503020300020003" pitchFamily="2" charset="0"/>
              </a:rPr>
              <a:t>Sound </a:t>
            </a:r>
            <a:r>
              <a:rPr lang="en-GB" sz="800" dirty="0">
                <a:latin typeface="SassoonCRInfant" panose="02010503020300020003" pitchFamily="2" charset="0"/>
              </a:rPr>
              <a:t>and Music, Digital imagery, Text Processing and Multimedia and Electronic </a:t>
            </a:r>
            <a:r>
              <a:rPr lang="en-GB" sz="800" dirty="0" smtClean="0">
                <a:latin typeface="SassoonCRInfant" panose="02010503020300020003" pitchFamily="2" charset="0"/>
              </a:rPr>
              <a:t>communication.</a:t>
            </a:r>
          </a:p>
          <a:p>
            <a:endParaRPr lang="en-GB" sz="800" dirty="0">
              <a:latin typeface="SassoonCRInfant" panose="02010503020300020003" pitchFamily="2" charset="0"/>
            </a:endParaRPr>
          </a:p>
        </p:txBody>
      </p:sp>
      <p:sp>
        <p:nvSpPr>
          <p:cNvPr id="140" name="TextBox 139"/>
          <p:cNvSpPr txBox="1"/>
          <p:nvPr/>
        </p:nvSpPr>
        <p:spPr>
          <a:xfrm>
            <a:off x="6300719" y="656779"/>
            <a:ext cx="1796105" cy="58477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GB" sz="800" b="1" dirty="0">
                <a:latin typeface="SassoonCRInfant" panose="02010503020300020003" pitchFamily="2" charset="0"/>
              </a:rPr>
              <a:t>Finding things out </a:t>
            </a:r>
            <a:endParaRPr lang="en-GB" sz="800" b="1" dirty="0" smtClean="0">
              <a:latin typeface="SassoonCRInfant" panose="02010503020300020003" pitchFamily="2" charset="0"/>
            </a:endParaRPr>
          </a:p>
          <a:p>
            <a:r>
              <a:rPr lang="en-GB" sz="800" b="1" dirty="0" smtClean="0">
                <a:latin typeface="SassoonCRInfant" panose="02010503020300020003" pitchFamily="2" charset="0"/>
              </a:rPr>
              <a:t>Data </a:t>
            </a:r>
            <a:r>
              <a:rPr lang="en-GB" sz="800" b="1" dirty="0">
                <a:latin typeface="SassoonCRInfant" panose="02010503020300020003" pitchFamily="2" charset="0"/>
              </a:rPr>
              <a:t>Handling (Database, graphing) and </a:t>
            </a:r>
            <a:r>
              <a:rPr lang="en-GB" sz="800" b="1" dirty="0" smtClean="0">
                <a:latin typeface="SassoonCRInfant" panose="02010503020300020003" pitchFamily="2" charset="0"/>
              </a:rPr>
              <a:t>Research</a:t>
            </a:r>
          </a:p>
          <a:p>
            <a:endParaRPr lang="en-GB" sz="800" dirty="0">
              <a:latin typeface="SassoonCRInfant" panose="02010503020300020003" pitchFamily="2" charset="0"/>
            </a:endParaRPr>
          </a:p>
        </p:txBody>
      </p:sp>
      <p:cxnSp>
        <p:nvCxnSpPr>
          <p:cNvPr id="141" name="Straight Connector 140"/>
          <p:cNvCxnSpPr/>
          <p:nvPr/>
        </p:nvCxnSpPr>
        <p:spPr>
          <a:xfrm>
            <a:off x="1870554" y="1188246"/>
            <a:ext cx="349155" cy="679062"/>
          </a:xfrm>
          <a:prstGeom prst="line">
            <a:avLst/>
          </a:prstGeom>
          <a:ln w="285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2" name="Picture 14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72" r="2829" b="13082"/>
          <a:stretch/>
        </p:blipFill>
        <p:spPr>
          <a:xfrm>
            <a:off x="3030149" y="1033954"/>
            <a:ext cx="284848" cy="270000"/>
          </a:xfrm>
          <a:prstGeom prst="rect">
            <a:avLst/>
          </a:prstGeom>
        </p:spPr>
      </p:pic>
      <p:pic>
        <p:nvPicPr>
          <p:cNvPr id="143" name="Picture 14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43" r="11635" b="12578"/>
          <a:stretch/>
        </p:blipFill>
        <p:spPr>
          <a:xfrm>
            <a:off x="5643348" y="1052472"/>
            <a:ext cx="245914" cy="270000"/>
          </a:xfrm>
          <a:prstGeom prst="rect">
            <a:avLst/>
          </a:prstGeom>
        </p:spPr>
      </p:pic>
      <p:pic>
        <p:nvPicPr>
          <p:cNvPr id="144" name="Picture 143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0" r="2956" b="12578"/>
          <a:stretch/>
        </p:blipFill>
        <p:spPr>
          <a:xfrm>
            <a:off x="5342604" y="1052472"/>
            <a:ext cx="290978" cy="270000"/>
          </a:xfrm>
          <a:prstGeom prst="rect">
            <a:avLst/>
          </a:prstGeom>
        </p:spPr>
      </p:pic>
      <p:cxnSp>
        <p:nvCxnSpPr>
          <p:cNvPr id="145" name="Straight Connector 144"/>
          <p:cNvCxnSpPr/>
          <p:nvPr/>
        </p:nvCxnSpPr>
        <p:spPr>
          <a:xfrm>
            <a:off x="4314261" y="1237955"/>
            <a:ext cx="57798" cy="606667"/>
          </a:xfrm>
          <a:prstGeom prst="line">
            <a:avLst/>
          </a:prstGeom>
          <a:ln w="285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7" name="Picture 146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77" t="3900" r="12516" b="18616"/>
          <a:stretch/>
        </p:blipFill>
        <p:spPr>
          <a:xfrm>
            <a:off x="7841727" y="972661"/>
            <a:ext cx="255097" cy="270000"/>
          </a:xfrm>
          <a:prstGeom prst="rect">
            <a:avLst/>
          </a:prstGeom>
        </p:spPr>
      </p:pic>
      <p:pic>
        <p:nvPicPr>
          <p:cNvPr id="148" name="Picture 147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91" r="2956" b="13459"/>
          <a:stretch/>
        </p:blipFill>
        <p:spPr>
          <a:xfrm>
            <a:off x="7538505" y="971554"/>
            <a:ext cx="288445" cy="270000"/>
          </a:xfrm>
          <a:prstGeom prst="rect">
            <a:avLst/>
          </a:prstGeom>
        </p:spPr>
      </p:pic>
      <p:cxnSp>
        <p:nvCxnSpPr>
          <p:cNvPr id="149" name="Straight Connector 148"/>
          <p:cNvCxnSpPr/>
          <p:nvPr/>
        </p:nvCxnSpPr>
        <p:spPr>
          <a:xfrm flipH="1">
            <a:off x="5847896" y="1210355"/>
            <a:ext cx="645808" cy="652831"/>
          </a:xfrm>
          <a:prstGeom prst="line">
            <a:avLst/>
          </a:prstGeom>
          <a:ln w="285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9383773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 PresentationGo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 PresentationGo Dark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TEMPLATE-PGO(16_9)</Template>
  <TotalTime>11391</TotalTime>
  <Words>200</Words>
  <Application>Microsoft Office PowerPoint</Application>
  <PresentationFormat>On-screen Show (4:3)</PresentationFormat>
  <Paragraphs>48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</vt:i4>
      </vt:variant>
    </vt:vector>
  </HeadingPairs>
  <TitlesOfParts>
    <vt:vector size="11" baseType="lpstr">
      <vt:lpstr>Arial</vt:lpstr>
      <vt:lpstr>Calibri</vt:lpstr>
      <vt:lpstr>Calibri Light</vt:lpstr>
      <vt:lpstr>Helvetica</vt:lpstr>
      <vt:lpstr>Open Sans</vt:lpstr>
      <vt:lpstr>SassoonCRInfant</vt:lpstr>
      <vt:lpstr>Segoe UI Black</vt:lpstr>
      <vt:lpstr>Template PresentationGo</vt:lpstr>
      <vt:lpstr>Template PresentationGo Dark</vt:lpstr>
      <vt:lpstr>Custom Design</vt:lpstr>
      <vt:lpstr>Progression in Computing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Road Map Timeline</dc:title>
  <dc:creator>PresentationGO.com</dc:creator>
  <dc:description>© Copyright PresentationGO.com</dc:description>
  <cp:lastModifiedBy>Catherine Jones</cp:lastModifiedBy>
  <cp:revision>59</cp:revision>
  <dcterms:created xsi:type="dcterms:W3CDTF">2014-11-26T05:14:11Z</dcterms:created>
  <dcterms:modified xsi:type="dcterms:W3CDTF">2023-08-15T13:28:52Z</dcterms:modified>
  <cp:category>Charts &amp; Diagrams</cp:category>
</cp:coreProperties>
</file>