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C70CAC-C765-79D8-2A70-483FD9EA54E0}" v="10" dt="2025-10-20T12:15:55.3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hada Khatun" userId="S::jkhatun17.211@bgfi.org.uk::a0bd9fcb-91a1-421e-a8d2-1a0747eb70c9" providerId="AD" clId="Web-{5DD45528-60B8-CD8C-B8F8-7CAA69CB0420}"/>
    <pc:docChg chg="modSld">
      <pc:chgData name="Jahada Khatun" userId="S::jkhatun17.211@bgfi.org.uk::a0bd9fcb-91a1-421e-a8d2-1a0747eb70c9" providerId="AD" clId="Web-{5DD45528-60B8-CD8C-B8F8-7CAA69CB0420}" dt="2025-10-15T13:02:27.719" v="5" actId="20577"/>
      <pc:docMkLst>
        <pc:docMk/>
      </pc:docMkLst>
      <pc:sldChg chg="modSp">
        <pc:chgData name="Jahada Khatun" userId="S::jkhatun17.211@bgfi.org.uk::a0bd9fcb-91a1-421e-a8d2-1a0747eb70c9" providerId="AD" clId="Web-{5DD45528-60B8-CD8C-B8F8-7CAA69CB0420}" dt="2025-10-15T13:02:27.719" v="5" actId="20577"/>
        <pc:sldMkLst>
          <pc:docMk/>
          <pc:sldMk cId="109857222" sldId="256"/>
        </pc:sldMkLst>
        <pc:spChg chg="mod">
          <ac:chgData name="Jahada Khatun" userId="S::jkhatun17.211@bgfi.org.uk::a0bd9fcb-91a1-421e-a8d2-1a0747eb70c9" providerId="AD" clId="Web-{5DD45528-60B8-CD8C-B8F8-7CAA69CB0420}" dt="2025-10-15T13:02:20.609" v="3" actId="20577"/>
          <ac:spMkLst>
            <pc:docMk/>
            <pc:sldMk cId="109857222" sldId="256"/>
            <ac:spMk id="4" creationId="{7FACCCF2-7E62-004D-97FD-837746663B53}"/>
          </ac:spMkLst>
        </pc:spChg>
        <pc:spChg chg="mod">
          <ac:chgData name="Jahada Khatun" userId="S::jkhatun17.211@bgfi.org.uk::a0bd9fcb-91a1-421e-a8d2-1a0747eb70c9" providerId="AD" clId="Web-{5DD45528-60B8-CD8C-B8F8-7CAA69CB0420}" dt="2025-10-15T13:02:27.719" v="5" actId="20577"/>
          <ac:spMkLst>
            <pc:docMk/>
            <pc:sldMk cId="109857222" sldId="256"/>
            <ac:spMk id="5" creationId="{C362098E-5C75-5E5C-43A0-256B6EB57632}"/>
          </ac:spMkLst>
        </pc:spChg>
      </pc:sldChg>
    </pc:docChg>
  </pc:docChgLst>
  <pc:docChgLst>
    <pc:chgData name="Jahada Khatun" userId="S::jkhatun17.211@bgfi.org.uk::a0bd9fcb-91a1-421e-a8d2-1a0747eb70c9" providerId="AD" clId="Web-{9FC70CAC-C765-79D8-2A70-483FD9EA54E0}"/>
    <pc:docChg chg="modSld">
      <pc:chgData name="Jahada Khatun" userId="S::jkhatun17.211@bgfi.org.uk::a0bd9fcb-91a1-421e-a8d2-1a0747eb70c9" providerId="AD" clId="Web-{9FC70CAC-C765-79D8-2A70-483FD9EA54E0}" dt="2025-10-20T12:15:55.387" v="9" actId="20577"/>
      <pc:docMkLst>
        <pc:docMk/>
      </pc:docMkLst>
      <pc:sldChg chg="modSp">
        <pc:chgData name="Jahada Khatun" userId="S::jkhatun17.211@bgfi.org.uk::a0bd9fcb-91a1-421e-a8d2-1a0747eb70c9" providerId="AD" clId="Web-{9FC70CAC-C765-79D8-2A70-483FD9EA54E0}" dt="2025-10-20T12:15:55.387" v="9" actId="20577"/>
        <pc:sldMkLst>
          <pc:docMk/>
          <pc:sldMk cId="109857222" sldId="256"/>
        </pc:sldMkLst>
        <pc:spChg chg="mod">
          <ac:chgData name="Jahada Khatun" userId="S::jkhatun17.211@bgfi.org.uk::a0bd9fcb-91a1-421e-a8d2-1a0747eb70c9" providerId="AD" clId="Web-{9FC70CAC-C765-79D8-2A70-483FD9EA54E0}" dt="2025-10-20T12:15:35.152" v="6" actId="20577"/>
          <ac:spMkLst>
            <pc:docMk/>
            <pc:sldMk cId="109857222" sldId="256"/>
            <ac:spMk id="5" creationId="{C362098E-5C75-5E5C-43A0-256B6EB57632}"/>
          </ac:spMkLst>
        </pc:spChg>
        <pc:spChg chg="mod">
          <ac:chgData name="Jahada Khatun" userId="S::jkhatun17.211@bgfi.org.uk::a0bd9fcb-91a1-421e-a8d2-1a0747eb70c9" providerId="AD" clId="Web-{9FC70CAC-C765-79D8-2A70-483FD9EA54E0}" dt="2025-10-20T12:15:55.387" v="9" actId="20577"/>
          <ac:spMkLst>
            <pc:docMk/>
            <pc:sldMk cId="109857222" sldId="256"/>
            <ac:spMk id="8" creationId="{FA12C79C-3CE4-BFA1-3AB5-0E233FE6677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littlepinchofperfect.com/cupcake-liner-fireworks-craf/" TargetMode="External"/><Relationship Id="rId2" Type="http://schemas.openxmlformats.org/officeDocument/2006/relationships/hyperlink" Target="https://www.learningandexploringthroughplay.com/2014/10/salt-dough-diva-lamps.html"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749888"/>
            <a:ext cx="3537009" cy="153903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dirty="0">
                <a:solidFill>
                  <a:schemeClr val="tx1"/>
                </a:solidFill>
                <a:latin typeface="SassoonCRInfant"/>
                <a:ea typeface="SassoonCRInfant"/>
                <a:cs typeface="SassoonCRInfant"/>
              </a:rPr>
              <a:t>Nursery Weekly Plan</a:t>
            </a:r>
            <a:endParaRPr lang="en-US" dirty="0"/>
          </a:p>
          <a:p>
            <a:pPr algn="ctr"/>
            <a:r>
              <a:rPr lang="en-US" sz="1200" dirty="0">
                <a:solidFill>
                  <a:schemeClr val="tx1"/>
                </a:solidFill>
                <a:latin typeface="SassoonCRInfant"/>
                <a:ea typeface="SassoonCRInfant"/>
                <a:cs typeface="SassoonCRInfant"/>
              </a:rPr>
              <a:t>WB: 02/11/26</a:t>
            </a:r>
          </a:p>
          <a:p>
            <a:pPr algn="ctr"/>
            <a:r>
              <a:rPr lang="en-US" i="1" u="sng" dirty="0">
                <a:solidFill>
                  <a:schemeClr val="tx1"/>
                </a:solidFill>
                <a:latin typeface="SassoonCRInfant"/>
                <a:ea typeface="SassoonCRInfant"/>
                <a:cs typeface="SassoonCRInfant"/>
              </a:rPr>
              <a:t>Topic: Our Local Superheroes</a:t>
            </a:r>
          </a:p>
          <a:p>
            <a:pPr algn="ctr"/>
            <a:r>
              <a:rPr lang="en-US" sz="1200" dirty="0">
                <a:solidFill>
                  <a:schemeClr val="tx1"/>
                </a:solidFill>
                <a:latin typeface="SassoonCRInfant"/>
                <a:ea typeface="SassoonCRInfant"/>
                <a:cs typeface="SassoonCRInfant"/>
              </a:rPr>
              <a:t>Books: The Diwali Story</a:t>
            </a:r>
            <a:endParaRPr lang="en-US" dirty="0">
              <a:solidFill>
                <a:schemeClr val="tx1"/>
              </a:solidFill>
            </a:endParaRPr>
          </a:p>
        </p:txBody>
      </p:sp>
      <p:sp>
        <p:nvSpPr>
          <p:cNvPr id="5" name="Rectangle 4">
            <a:extLst>
              <a:ext uri="{FF2B5EF4-FFF2-40B4-BE49-F238E27FC236}">
                <a16:creationId xmlns:a16="http://schemas.microsoft.com/office/drawing/2014/main" id="{C362098E-5C75-5E5C-43A0-256B6EB57632}"/>
              </a:ext>
            </a:extLst>
          </p:cNvPr>
          <p:cNvSpPr/>
          <p:nvPr/>
        </p:nvSpPr>
        <p:spPr>
          <a:xfrm>
            <a:off x="709807" y="720246"/>
            <a:ext cx="2912301" cy="3220496"/>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b="1" dirty="0">
              <a:solidFill>
                <a:schemeClr val="tx1"/>
              </a:solidFill>
              <a:latin typeface="SassoonCRInfant"/>
              <a:ea typeface="SassoonCRInfant"/>
              <a:cs typeface="SassoonCRInfant"/>
            </a:endParaRPr>
          </a:p>
          <a:p>
            <a:pPr algn="ctr"/>
            <a:r>
              <a:rPr lang="en-US" sz="1200" b="1" dirty="0">
                <a:solidFill>
                  <a:schemeClr val="tx1"/>
                </a:solidFill>
                <a:latin typeface="SassoonCRInfant"/>
                <a:ea typeface="SassoonCRInfant"/>
                <a:cs typeface="SassoonCRInfant"/>
              </a:rPr>
              <a:t>UW</a:t>
            </a:r>
            <a:endParaRPr lang="en-US" dirty="0">
              <a:solidFill>
                <a:schemeClr val="tx1"/>
              </a:solidFill>
            </a:endParaRPr>
          </a:p>
          <a:p>
            <a:r>
              <a:rPr lang="en-US" sz="1200" b="1" dirty="0">
                <a:solidFill>
                  <a:schemeClr val="tx1"/>
                </a:solidFill>
                <a:latin typeface="SassoonCRInfant"/>
                <a:ea typeface="SassoonCRInfant"/>
                <a:cs typeface="SassoonCRInfant"/>
              </a:rPr>
              <a:t>LI: Shows an interest in touchscreen devices such as mobile phones and tablets.</a:t>
            </a:r>
            <a:r>
              <a:rPr lang="en-US" sz="1200" dirty="0">
                <a:solidFill>
                  <a:schemeClr val="tx1"/>
                </a:solidFill>
                <a:latin typeface="SassoonCRInfant"/>
                <a:ea typeface="SassoonCRInfant"/>
                <a:cs typeface="SassoonCRInfant"/>
              </a:rPr>
              <a:t> </a:t>
            </a:r>
          </a:p>
          <a:p>
            <a:r>
              <a:rPr lang="en-US" sz="1200" dirty="0">
                <a:solidFill>
                  <a:schemeClr val="tx1"/>
                </a:solidFill>
                <a:latin typeface="SassoonCRInfant"/>
                <a:ea typeface="SassoonCRInfant"/>
                <a:cs typeface="SassoonCRInfant"/>
              </a:rPr>
              <a:t>The children will be using the smartboards to make firework pictures. </a:t>
            </a:r>
          </a:p>
          <a:p>
            <a:endParaRPr lang="en-US" sz="1200" dirty="0">
              <a:solidFill>
                <a:schemeClr val="tx1"/>
              </a:solidFill>
              <a:latin typeface="SassoonCRInfant"/>
              <a:ea typeface="SassoonCRInfant"/>
              <a:cs typeface="SassoonCRInfant"/>
            </a:endParaRPr>
          </a:p>
          <a:p>
            <a:r>
              <a:rPr lang="en-US" sz="1200" b="1" dirty="0">
                <a:solidFill>
                  <a:schemeClr val="tx1"/>
                </a:solidFill>
                <a:latin typeface="SassoonCRInfant"/>
                <a:ea typeface="SassoonCRInfant"/>
                <a:cs typeface="SassoonCRInfant"/>
              </a:rPr>
              <a:t>Science Matrices</a:t>
            </a:r>
            <a:r>
              <a:rPr lang="en-US" sz="1200" dirty="0">
                <a:solidFill>
                  <a:schemeClr val="tx1"/>
                </a:solidFill>
                <a:latin typeface="SassoonCRInfant"/>
                <a:ea typeface="SassoonCRInfant"/>
                <a:cs typeface="SassoonCRInfant"/>
              </a:rPr>
              <a:t>- Putting hands in a beam of light and making shadow shapes.</a:t>
            </a:r>
          </a:p>
          <a:p>
            <a:endParaRPr lang="en-US" sz="1200" dirty="0">
              <a:solidFill>
                <a:schemeClr val="tx1"/>
              </a:solidFill>
              <a:latin typeface="SassoonCRInfant"/>
            </a:endParaRPr>
          </a:p>
          <a:p>
            <a:r>
              <a:rPr lang="en-US" sz="1200" b="1" dirty="0">
                <a:solidFill>
                  <a:schemeClr val="tx1"/>
                </a:solidFill>
                <a:latin typeface="SassoonCRInfant"/>
              </a:rPr>
              <a:t>Topic- History and RE</a:t>
            </a:r>
          </a:p>
          <a:p>
            <a:r>
              <a:rPr lang="en-GB" sz="1200" dirty="0">
                <a:solidFill>
                  <a:schemeClr val="tx1"/>
                </a:solidFill>
                <a:latin typeface="SassoonCRInfant"/>
              </a:rPr>
              <a:t>Children to become familiar with the Diwali story and sequence the story whilst re-telling</a:t>
            </a:r>
            <a:endParaRPr lang="en-US" sz="1200" dirty="0">
              <a:solidFill>
                <a:schemeClr val="tx1"/>
              </a:solidFill>
              <a:latin typeface="SassoonCRInfant"/>
            </a:endParaRPr>
          </a:p>
          <a:p>
            <a:r>
              <a:rPr lang="en-GB" sz="1200" dirty="0">
                <a:solidFill>
                  <a:schemeClr val="tx1"/>
                </a:solidFill>
                <a:latin typeface="SassoonCRInfant"/>
              </a:rPr>
              <a:t>Children to learn a dance using Dandiya sticks.</a:t>
            </a:r>
            <a:endParaRPr lang="en-US" sz="1200" dirty="0">
              <a:solidFill>
                <a:schemeClr val="tx1"/>
              </a:solidFill>
              <a:latin typeface="SassoonCRInfant"/>
            </a:endParaRPr>
          </a:p>
          <a:p>
            <a:r>
              <a:rPr lang="en-GB" sz="1200" dirty="0">
                <a:solidFill>
                  <a:schemeClr val="tx1"/>
                </a:solidFill>
                <a:latin typeface="SassoonCRInfant"/>
              </a:rPr>
              <a:t>Children to learn about Guy Fawkes Night</a:t>
            </a:r>
            <a:endParaRPr lang="en-US" sz="1200" dirty="0">
              <a:solidFill>
                <a:schemeClr val="tx1"/>
              </a:solidFill>
              <a:latin typeface="SassoonCRInfant"/>
            </a:endParaRPr>
          </a:p>
          <a:p>
            <a:endParaRPr lang="en-US" dirty="0">
              <a:solidFill>
                <a:schemeClr val="tx1"/>
              </a:solidFill>
            </a:endParaRPr>
          </a:p>
        </p:txBody>
      </p:sp>
      <p:sp>
        <p:nvSpPr>
          <p:cNvPr id="6" name="Rectangle 5">
            <a:extLst>
              <a:ext uri="{FF2B5EF4-FFF2-40B4-BE49-F238E27FC236}">
                <a16:creationId xmlns:a16="http://schemas.microsoft.com/office/drawing/2014/main" id="{B3CB8B8E-496B-FBCD-87C3-5413A7E2A857}"/>
              </a:ext>
            </a:extLst>
          </p:cNvPr>
          <p:cNvSpPr/>
          <p:nvPr/>
        </p:nvSpPr>
        <p:spPr>
          <a:xfrm>
            <a:off x="3773287" y="720245"/>
            <a:ext cx="4681690" cy="1928971"/>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dirty="0">
                <a:solidFill>
                  <a:schemeClr val="tx1"/>
                </a:solidFill>
                <a:latin typeface="SassoonCRInfantMedium"/>
                <a:ea typeface="SassoonCRInfantMedium"/>
                <a:cs typeface="SassoonCRInfantMedium"/>
              </a:rPr>
              <a:t>PSED</a:t>
            </a:r>
          </a:p>
          <a:p>
            <a:r>
              <a:rPr lang="en-US" sz="1200" dirty="0">
                <a:solidFill>
                  <a:schemeClr val="tx1"/>
                </a:solidFill>
                <a:latin typeface="SassoonCRInfantMedium"/>
                <a:ea typeface="SassoonCRInfantMedium"/>
                <a:cs typeface="SassoonCRInfantMedium"/>
              </a:rPr>
              <a:t>LI: </a:t>
            </a:r>
            <a:r>
              <a:rPr lang="en-US" sz="1100" dirty="0">
                <a:solidFill>
                  <a:schemeClr val="tx1"/>
                </a:solidFill>
                <a:latin typeface="SassoonCRInfantMedium"/>
                <a:ea typeface="SassoonCRInfantMedium"/>
                <a:cs typeface="SassoonCRInfantMedium"/>
              </a:rPr>
              <a:t>I know how it feels to be proud of something I am good at. </a:t>
            </a:r>
          </a:p>
          <a:p>
            <a:r>
              <a:rPr lang="en-US" sz="1100" dirty="0">
                <a:solidFill>
                  <a:schemeClr val="tx1"/>
                </a:solidFill>
                <a:latin typeface="SassoonCRInfantMedium"/>
                <a:ea typeface="SassoonCRInfantMedium"/>
                <a:cs typeface="SassoonCRInfantMedium"/>
              </a:rPr>
              <a:t>What am I good at? </a:t>
            </a:r>
          </a:p>
          <a:p>
            <a:r>
              <a:rPr lang="en-US" sz="1050" dirty="0">
                <a:solidFill>
                  <a:schemeClr val="tx1"/>
                </a:solidFill>
                <a:latin typeface="SassoonCRInfantMedium"/>
                <a:ea typeface="SassoonCRInfantMedium"/>
                <a:cs typeface="SassoonCRInfantMedium"/>
              </a:rPr>
              <a:t>Jigsaw Song sheet: ‘There’s a Place’ </a:t>
            </a:r>
          </a:p>
          <a:p>
            <a:r>
              <a:rPr lang="en-US" sz="1050" dirty="0">
                <a:solidFill>
                  <a:schemeClr val="tx1"/>
                </a:solidFill>
                <a:latin typeface="SassoonCRInfantMedium"/>
                <a:ea typeface="SassoonCRInfantMedium"/>
                <a:cs typeface="SassoonCRInfantMedium"/>
              </a:rPr>
              <a:t>Jigsaw Jenie </a:t>
            </a:r>
          </a:p>
          <a:p>
            <a:r>
              <a:rPr lang="en-US" sz="1050" dirty="0">
                <a:solidFill>
                  <a:schemeClr val="tx1"/>
                </a:solidFill>
                <a:latin typeface="SassoonCRInfantMedium"/>
                <a:ea typeface="SassoonCRInfantMedium"/>
                <a:cs typeface="SassoonCRInfantMedium"/>
              </a:rPr>
              <a:t>Everyday equipment available for selection </a:t>
            </a:r>
          </a:p>
          <a:p>
            <a:r>
              <a:rPr lang="en-US" sz="1050" dirty="0">
                <a:solidFill>
                  <a:schemeClr val="tx1"/>
                </a:solidFill>
                <a:latin typeface="SassoonCRInfantMedium"/>
                <a:ea typeface="SassoonCRInfantMedium"/>
                <a:cs typeface="SassoonCRInfantMedium"/>
              </a:rPr>
              <a:t>Discuss with the children different things that they feel that they are good at and feel proud about. E.g. I can run fast, put my coat on, share my toys. </a:t>
            </a:r>
            <a:endParaRPr lang="en-US" sz="900" dirty="0">
              <a:solidFill>
                <a:schemeClr val="tx1"/>
              </a:solidFill>
            </a:endParaRPr>
          </a:p>
        </p:txBody>
      </p:sp>
      <p:sp>
        <p:nvSpPr>
          <p:cNvPr id="7" name="Rectangle 6">
            <a:extLst>
              <a:ext uri="{FF2B5EF4-FFF2-40B4-BE49-F238E27FC236}">
                <a16:creationId xmlns:a16="http://schemas.microsoft.com/office/drawing/2014/main" id="{5D010BFC-6DF1-85E6-3D5B-26F61F7FD512}"/>
              </a:ext>
            </a:extLst>
          </p:cNvPr>
          <p:cNvSpPr/>
          <p:nvPr/>
        </p:nvSpPr>
        <p:spPr>
          <a:xfrm>
            <a:off x="8611642" y="720245"/>
            <a:ext cx="2912301" cy="284595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dirty="0">
                <a:solidFill>
                  <a:schemeClr val="tx1"/>
                </a:solidFill>
                <a:latin typeface="SassoonCRInfant"/>
                <a:ea typeface="SassoonCRInfant"/>
                <a:cs typeface="SassoonCRInfant"/>
              </a:rPr>
              <a:t>PD</a:t>
            </a:r>
          </a:p>
          <a:p>
            <a:r>
              <a:rPr lang="en-US" sz="1200" b="1" dirty="0">
                <a:solidFill>
                  <a:schemeClr val="tx1"/>
                </a:solidFill>
                <a:latin typeface="SassoonCRInfant"/>
                <a:ea typeface="SassoonCRInfant"/>
                <a:cs typeface="SassoonCRInfant"/>
              </a:rPr>
              <a:t>LI: Takes practical action to reduce risk, showing their understanding that equipment and tools can be used safely</a:t>
            </a:r>
          </a:p>
          <a:p>
            <a:r>
              <a:rPr lang="en-US" sz="1200" dirty="0">
                <a:solidFill>
                  <a:schemeClr val="tx1"/>
                </a:solidFill>
                <a:latin typeface="SassoonCRInfant"/>
                <a:ea typeface="SassoonCRInfant"/>
                <a:cs typeface="SassoonCRInfant"/>
              </a:rPr>
              <a:t>Encourage your child to use scissors, cutlery, writing utensils etc. in the appropriate manner to avoid accidents.</a:t>
            </a:r>
          </a:p>
          <a:p>
            <a:endParaRPr lang="en-US" sz="1200" dirty="0">
              <a:solidFill>
                <a:schemeClr val="tx1"/>
              </a:solidFill>
              <a:latin typeface="SassoonCRInfant"/>
            </a:endParaRPr>
          </a:p>
          <a:p>
            <a:r>
              <a:rPr lang="en-US" sz="1200" b="1" dirty="0">
                <a:solidFill>
                  <a:schemeClr val="tx1"/>
                </a:solidFill>
                <a:latin typeface="SassoonCRInfant"/>
              </a:rPr>
              <a:t>LI: Jumps up into the air with both feet leaving the floor and can jump forward a small distance.</a:t>
            </a:r>
            <a:endParaRPr lang="en-US" sz="1200" dirty="0">
              <a:solidFill>
                <a:schemeClr val="tx1"/>
              </a:solidFill>
              <a:latin typeface="SassoonCRInfant"/>
            </a:endParaRPr>
          </a:p>
          <a:p>
            <a:r>
              <a:rPr lang="en-US" sz="1200" dirty="0">
                <a:solidFill>
                  <a:schemeClr val="tx1"/>
                </a:solidFill>
                <a:latin typeface="SassoonCRInfant"/>
              </a:rPr>
              <a:t>Encourage your child to practice jumping in different ways.</a:t>
            </a:r>
            <a:endParaRPr lang="en-US" sz="1200">
              <a:solidFill>
                <a:schemeClr val="tx1"/>
              </a:solidFill>
            </a:endParaRPr>
          </a:p>
        </p:txBody>
      </p:sp>
      <p:sp>
        <p:nvSpPr>
          <p:cNvPr id="8" name="Rectangle 7">
            <a:extLst>
              <a:ext uri="{FF2B5EF4-FFF2-40B4-BE49-F238E27FC236}">
                <a16:creationId xmlns:a16="http://schemas.microsoft.com/office/drawing/2014/main" id="{FA12C79C-3CE4-BFA1-3AB5-0E233FE6677B}"/>
              </a:ext>
            </a:extLst>
          </p:cNvPr>
          <p:cNvSpPr/>
          <p:nvPr/>
        </p:nvSpPr>
        <p:spPr>
          <a:xfrm>
            <a:off x="708744" y="3970201"/>
            <a:ext cx="2912301" cy="2658684"/>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100" b="1" dirty="0">
                <a:solidFill>
                  <a:schemeClr val="tx1"/>
                </a:solidFill>
                <a:latin typeface="SassoonCRInfant"/>
                <a:ea typeface="SassoonCRInfant"/>
                <a:cs typeface="SassoonCRInfant"/>
              </a:rPr>
              <a:t>CLL</a:t>
            </a:r>
          </a:p>
          <a:p>
            <a:r>
              <a:rPr lang="en-US" sz="1100" b="1" dirty="0">
                <a:solidFill>
                  <a:schemeClr val="tx1"/>
                </a:solidFill>
                <a:latin typeface="SassoonCRInfant"/>
                <a:ea typeface="SassoonCRInfant"/>
                <a:cs typeface="SassoonCRInfant"/>
              </a:rPr>
              <a:t>LI: Can retell a simple past event in correct order</a:t>
            </a:r>
          </a:p>
          <a:p>
            <a:r>
              <a:rPr lang="en-US" sz="1100" dirty="0">
                <a:solidFill>
                  <a:schemeClr val="tx1"/>
                </a:solidFill>
                <a:latin typeface="SassoonCRInfant"/>
                <a:ea typeface="SassoonCRInfant"/>
                <a:cs typeface="SassoonCRInfant"/>
              </a:rPr>
              <a:t>We will be encouraging the children to talk about the Diwali story together and remember the correct order of key events in the story.</a:t>
            </a:r>
          </a:p>
          <a:p>
            <a:r>
              <a:rPr lang="en-US" sz="1100" dirty="0">
                <a:solidFill>
                  <a:schemeClr val="tx1"/>
                </a:solidFill>
                <a:latin typeface="SassoonCRInfant"/>
                <a:ea typeface="SassoonCRInfant"/>
                <a:cs typeface="SassoonCRInfant"/>
              </a:rPr>
              <a:t>Whilst the children are making their Diva lamps we will be focusing on encouraging them to talk about what they are doing so that when talking about their lamps they will be able to remember the steps they took to make them.</a:t>
            </a:r>
          </a:p>
          <a:p>
            <a:r>
              <a:rPr lang="en-US" sz="1100" b="1" dirty="0">
                <a:solidFill>
                  <a:schemeClr val="tx1"/>
                </a:solidFill>
                <a:latin typeface="SassoonCRInfant"/>
                <a:ea typeface="SassoonCRInfant"/>
                <a:cs typeface="SassoonCRInfant"/>
              </a:rPr>
              <a:t>Phonics – Phase 1 aspect 1: Environmental sounds</a:t>
            </a:r>
          </a:p>
          <a:p>
            <a:endParaRPr lang="en-US" sz="1000" b="1" dirty="0">
              <a:solidFill>
                <a:schemeClr val="tx1"/>
              </a:solidFill>
              <a:latin typeface="SassoonCRInfant"/>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800976" y="4389151"/>
            <a:ext cx="4584825" cy="224539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100" b="1" dirty="0">
                <a:solidFill>
                  <a:schemeClr val="tx1"/>
                </a:solidFill>
                <a:latin typeface="SassoonCRInfant"/>
                <a:ea typeface="SassoonCRInfant"/>
                <a:cs typeface="SassoonCRInfant"/>
              </a:rPr>
              <a:t>EAD</a:t>
            </a:r>
          </a:p>
          <a:p>
            <a:r>
              <a:rPr lang="en-US" sz="1100" b="1" dirty="0">
                <a:solidFill>
                  <a:schemeClr val="tx1"/>
                </a:solidFill>
                <a:latin typeface="SassoonCRInfant"/>
                <a:ea typeface="SassoonCRInfant"/>
                <a:cs typeface="SassoonCRInfant"/>
              </a:rPr>
              <a:t>LI: Continues to explore </a:t>
            </a:r>
            <a:r>
              <a:rPr lang="en-US" sz="1100" b="1" err="1">
                <a:solidFill>
                  <a:schemeClr val="tx1"/>
                </a:solidFill>
                <a:latin typeface="SassoonCRInfant"/>
                <a:ea typeface="SassoonCRInfant"/>
                <a:cs typeface="SassoonCRInfant"/>
              </a:rPr>
              <a:t>colour</a:t>
            </a:r>
            <a:r>
              <a:rPr lang="en-US" sz="1100" b="1" dirty="0">
                <a:solidFill>
                  <a:schemeClr val="tx1"/>
                </a:solidFill>
                <a:latin typeface="SassoonCRInfant"/>
                <a:ea typeface="SassoonCRInfant"/>
                <a:cs typeface="SassoonCRInfant"/>
              </a:rPr>
              <a:t> and how </a:t>
            </a:r>
            <a:r>
              <a:rPr lang="en-US" sz="1100" b="1" err="1">
                <a:solidFill>
                  <a:schemeClr val="tx1"/>
                </a:solidFill>
                <a:latin typeface="SassoonCRInfant"/>
                <a:ea typeface="SassoonCRInfant"/>
                <a:cs typeface="SassoonCRInfant"/>
              </a:rPr>
              <a:t>colours</a:t>
            </a:r>
            <a:r>
              <a:rPr lang="en-US" sz="1100" b="1" dirty="0">
                <a:solidFill>
                  <a:schemeClr val="tx1"/>
                </a:solidFill>
                <a:latin typeface="SassoonCRInfant"/>
                <a:ea typeface="SassoonCRInfant"/>
                <a:cs typeface="SassoonCRInfant"/>
              </a:rPr>
              <a:t> can be changed.</a:t>
            </a:r>
          </a:p>
          <a:p>
            <a:r>
              <a:rPr lang="en-US" sz="1100" dirty="0">
                <a:solidFill>
                  <a:schemeClr val="tx1"/>
                </a:solidFill>
                <a:latin typeface="SassoonCRInfant"/>
                <a:ea typeface="SassoonCRInfant"/>
                <a:cs typeface="SassoonCRInfant"/>
              </a:rPr>
              <a:t>To celebrate Diwali the children will be making diva lamps from air drying clay.</a:t>
            </a:r>
          </a:p>
          <a:p>
            <a:r>
              <a:rPr lang="en-US" sz="1100" dirty="0">
                <a:solidFill>
                  <a:schemeClr val="tx1"/>
                </a:solidFill>
                <a:latin typeface="SassoonCRInfant"/>
                <a:ea typeface="SassoonCRInfant"/>
                <a:cs typeface="SassoonCRInfant"/>
              </a:rPr>
              <a:t>You could make these at home using salt dough. </a:t>
            </a:r>
            <a:r>
              <a:rPr lang="en-US" sz="1100" dirty="0">
                <a:solidFill>
                  <a:schemeClr val="tx1"/>
                </a:solidFill>
                <a:latin typeface="SassoonCRInfant"/>
                <a:ea typeface="SassoonCRInfant"/>
                <a:cs typeface="SassoonCRInfant"/>
                <a:hlinkClick r:id="rId2">
                  <a:extLst>
                    <a:ext uri="{A12FA001-AC4F-418D-AE19-62706E023703}">
                      <ahyp:hlinkClr xmlns:ahyp="http://schemas.microsoft.com/office/drawing/2018/hyperlinkcolor" val="tx"/>
                    </a:ext>
                  </a:extLst>
                </a:hlinkClick>
              </a:rPr>
              <a:t>https://www.learningandexploringthroughplay.com/2014/10/salt-dough-diva-lamps.html</a:t>
            </a:r>
            <a:r>
              <a:rPr lang="en-US" sz="1100" dirty="0">
                <a:solidFill>
                  <a:schemeClr val="tx1"/>
                </a:solidFill>
                <a:latin typeface="SassoonCRInfant"/>
                <a:ea typeface="SassoonCRInfant"/>
                <a:cs typeface="SassoonCRInfant"/>
              </a:rPr>
              <a:t> this website talks you through how you could do this. </a:t>
            </a:r>
          </a:p>
          <a:p>
            <a:r>
              <a:rPr lang="en-US" sz="1100" dirty="0">
                <a:solidFill>
                  <a:schemeClr val="tx1"/>
                </a:solidFill>
                <a:latin typeface="SassoonCRInfant"/>
                <a:ea typeface="SassoonCRInfant"/>
                <a:cs typeface="SassoonCRInfant"/>
              </a:rPr>
              <a:t>To celebrate Guy Fawkes Night the children will be making firework pictures and watching firework displays. You could make your own pictures together using cupcake cases </a:t>
            </a:r>
            <a:r>
              <a:rPr lang="en-US" sz="1100" dirty="0">
                <a:solidFill>
                  <a:schemeClr val="tx1"/>
                </a:solidFill>
                <a:latin typeface="SassoonCRInfant"/>
                <a:ea typeface="SassoonCRInfant"/>
                <a:cs typeface="SassoonCRInfant"/>
                <a:hlinkClick r:id="rId3">
                  <a:extLst>
                    <a:ext uri="{A12FA001-AC4F-418D-AE19-62706E023703}">
                      <ahyp:hlinkClr xmlns:ahyp="http://schemas.microsoft.com/office/drawing/2018/hyperlinkcolor" val="tx"/>
                    </a:ext>
                  </a:extLst>
                </a:hlinkClick>
              </a:rPr>
              <a:t>https://alittlepinchofperfect.com/cupcake-liner-fireworks-craf/</a:t>
            </a:r>
            <a:r>
              <a:rPr lang="en-US" sz="1100" dirty="0">
                <a:solidFill>
                  <a:schemeClr val="tx1"/>
                </a:solidFill>
                <a:latin typeface="SassoonCRInfant"/>
                <a:ea typeface="SassoonCRInfant"/>
                <a:cs typeface="SassoonCRInfant"/>
              </a:rPr>
              <a:t> this website shows you how.</a:t>
            </a:r>
          </a:p>
          <a:p>
            <a:r>
              <a:rPr lang="en-US" sz="1100" dirty="0">
                <a:solidFill>
                  <a:schemeClr val="tx1"/>
                </a:solidFill>
                <a:latin typeface="SassoonCRInfant"/>
                <a:ea typeface="SassoonCRInfant"/>
                <a:cs typeface="SassoonCRInfant"/>
              </a:rPr>
              <a:t>Watch </a:t>
            </a:r>
            <a:r>
              <a:rPr lang="en-US" sz="1100" err="1">
                <a:solidFill>
                  <a:schemeClr val="tx1"/>
                </a:solidFill>
                <a:latin typeface="SassoonCRInfant"/>
                <a:ea typeface="SassoonCRInfant"/>
                <a:cs typeface="SassoonCRInfant"/>
              </a:rPr>
              <a:t>Cbeebies</a:t>
            </a:r>
            <a:r>
              <a:rPr lang="en-US" sz="1100" dirty="0">
                <a:solidFill>
                  <a:schemeClr val="tx1"/>
                </a:solidFill>
                <a:latin typeface="SassoonCRInfant"/>
                <a:ea typeface="SassoonCRInfant"/>
                <a:cs typeface="SassoonCRInfant"/>
              </a:rPr>
              <a:t>- lets celebrate “Diwali”</a:t>
            </a:r>
            <a:endParaRPr lang="en-US" sz="1100" dirty="0">
              <a:solidFill>
                <a:schemeClr val="tx1"/>
              </a:solidFill>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611642" y="3753118"/>
            <a:ext cx="2912301" cy="267159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err="1">
                <a:solidFill>
                  <a:schemeClr val="tx1"/>
                </a:solidFill>
                <a:latin typeface="SassoonCRInfant"/>
                <a:ea typeface="SassoonCRInfant"/>
                <a:cs typeface="SassoonCRInfant"/>
              </a:rPr>
              <a:t>Maths</a:t>
            </a:r>
            <a:endParaRPr lang="en-US" sz="1600" b="1">
              <a:solidFill>
                <a:schemeClr val="tx1"/>
              </a:solidFill>
              <a:latin typeface="SassoonCRInfant"/>
              <a:ea typeface="SassoonCRInfant"/>
              <a:cs typeface="SassoonCRInfant"/>
            </a:endParaRPr>
          </a:p>
          <a:p>
            <a:pPr algn="ctr"/>
            <a:r>
              <a:rPr lang="en-US" sz="1600" b="1" dirty="0">
                <a:solidFill>
                  <a:schemeClr val="tx1"/>
                </a:solidFill>
                <a:latin typeface="SassoonCRInfant"/>
              </a:rPr>
              <a:t>Hear and say number names.</a:t>
            </a:r>
          </a:p>
          <a:p>
            <a:pPr algn="ctr"/>
            <a:r>
              <a:rPr lang="en-US" sz="1600" dirty="0">
                <a:solidFill>
                  <a:schemeClr val="tx1"/>
                </a:solidFill>
                <a:latin typeface="SassoonCRInfant"/>
              </a:rPr>
              <a:t>Children will be exploring numbers through stories and songs. Model counting in play and during every day routines.</a:t>
            </a:r>
            <a:endParaRPr lang="en-US" sz="1600" dirty="0">
              <a:solidFill>
                <a:schemeClr val="tx1"/>
              </a:solidFill>
            </a:endParaRPr>
          </a:p>
          <a:p>
            <a:endParaRPr lang="en-US" sz="1400" b="1" dirty="0">
              <a:solidFill>
                <a:schemeClr val="tx1"/>
              </a:solidFill>
              <a:latin typeface="SassoonCRInfant"/>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23C4B5-95A5-4D16-BFD6-2770E7FADE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28897C-D0AE-452E-9A7E-905B30B6F08E}">
  <ds:schemaRefs>
    <ds:schemaRef ds:uri="http://purl.org/dc/dcmitype/"/>
    <ds:schemaRef ds:uri="http://purl.org/dc/elements/1.1/"/>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terms/"/>
    <ds:schemaRef ds:uri="41a67b5c-d933-4e6f-84e9-0d2b66c85eaf"/>
    <ds:schemaRef ds:uri="http://schemas.microsoft.com/office/infopath/2007/PartnerControls"/>
    <ds:schemaRef ds:uri="87913e14-6a26-4bc1-858d-a3695f93add2"/>
  </ds:schemaRefs>
</ds:datastoreItem>
</file>

<file path=customXml/itemProps3.xml><?xml version="1.0" encoding="utf-8"?>
<ds:datastoreItem xmlns:ds="http://schemas.openxmlformats.org/officeDocument/2006/customXml" ds:itemID="{28A9348A-40D2-4815-A7F1-85ED86C61F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469</Words>
  <Application>Microsoft Office PowerPoint</Application>
  <PresentationFormat>Widescreen</PresentationFormat>
  <Paragraphs>42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SassoonCRInfant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Jones</dc:creator>
  <cp:lastModifiedBy>Catherine Jones</cp:lastModifiedBy>
  <cp:revision>136</cp:revision>
  <cp:lastPrinted>2026-10-19T16:29:19Z</cp:lastPrinted>
  <dcterms:created xsi:type="dcterms:W3CDTF">2024-09-02T13:25:49Z</dcterms:created>
  <dcterms:modified xsi:type="dcterms:W3CDTF">2026-10-19T16:29:32Z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